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1.xml" ContentType="application/vnd.openxmlformats-officedocument.presentationml.tags+xml"/>
  <Override PartName="/ppt/notesSlides/notesSlide17.xml" ContentType="application/vnd.openxmlformats-officedocument.presentationml.notesSlide+xml"/>
  <Override PartName="/ppt/tags/tag122.xml" ContentType="application/vnd.openxmlformats-officedocument.presentationml.tags+xml"/>
  <Override PartName="/ppt/notesSlides/notesSlide18.xml" ContentType="application/vnd.openxmlformats-officedocument.presentationml.notesSlide+xml"/>
  <Override PartName="/ppt/tags/tag12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257" r:id="rId3"/>
    <p:sldId id="294" r:id="rId4"/>
    <p:sldId id="304" r:id="rId5"/>
    <p:sldId id="305" r:id="rId6"/>
    <p:sldId id="284" r:id="rId7"/>
    <p:sldId id="306" r:id="rId8"/>
    <p:sldId id="317" r:id="rId9"/>
    <p:sldId id="307" r:id="rId10"/>
    <p:sldId id="308" r:id="rId11"/>
    <p:sldId id="309" r:id="rId12"/>
    <p:sldId id="296" r:id="rId13"/>
    <p:sldId id="310" r:id="rId14"/>
    <p:sldId id="329" r:id="rId15"/>
    <p:sldId id="312" r:id="rId16"/>
    <p:sldId id="290" r:id="rId17"/>
    <p:sldId id="314" r:id="rId18"/>
    <p:sldId id="315" r:id="rId19"/>
    <p:sldId id="319" r:id="rId20"/>
    <p:sldId id="320" r:id="rId21"/>
    <p:sldId id="321" r:id="rId22"/>
    <p:sldId id="318" r:id="rId23"/>
    <p:sldId id="322" r:id="rId24"/>
    <p:sldId id="323" r:id="rId25"/>
    <p:sldId id="324" r:id="rId26"/>
    <p:sldId id="316" r:id="rId27"/>
    <p:sldId id="291" r:id="rId28"/>
    <p:sldId id="279"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822433"/>
    <a:srgbClr val="08BAF1"/>
    <a:srgbClr val="FB4AA6"/>
    <a:srgbClr val="DABEC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3" autoAdjust="0"/>
    <p:restoredTop sz="47320" autoAdjust="0"/>
  </p:normalViewPr>
  <p:slideViewPr>
    <p:cSldViewPr snapToGrid="0">
      <p:cViewPr varScale="1">
        <p:scale>
          <a:sx n="39" d="100"/>
          <a:sy n="39" d="100"/>
        </p:scale>
        <p:origin x="2707"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98FB1-7870-4405-B3A0-3929D43C24A3}" type="datetimeFigureOut">
              <a:rPr lang="it-IT" smtClean="0"/>
              <a:t>07/10/2024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6A389-EEC7-4AFB-9EAB-D56E20184150}" type="slidenum">
              <a:rPr lang="it-IT" smtClean="0"/>
              <a:t>‹N›</a:t>
            </a:fld>
            <a:endParaRPr lang="it-IT"/>
          </a:p>
        </p:txBody>
      </p:sp>
    </p:spTree>
    <p:extLst>
      <p:ext uri="{BB962C8B-B14F-4D97-AF65-F5344CB8AC3E}">
        <p14:creationId xmlns:p14="http://schemas.microsoft.com/office/powerpoint/2010/main" val="332222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a:t>
            </a:fld>
            <a:endParaRPr lang="it-IT"/>
          </a:p>
        </p:txBody>
      </p:sp>
    </p:spTree>
    <p:extLst>
      <p:ext uri="{BB962C8B-B14F-4D97-AF65-F5344CB8AC3E}">
        <p14:creationId xmlns:p14="http://schemas.microsoft.com/office/powerpoint/2010/main" val="300490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aim</a:t>
            </a:r>
            <a:r>
              <a:rPr lang="it-IT" dirty="0"/>
              <a:t> of </a:t>
            </a:r>
            <a:r>
              <a:rPr lang="it-IT" dirty="0" err="1"/>
              <a:t>this</a:t>
            </a:r>
            <a:r>
              <a:rPr lang="it-IT" dirty="0"/>
              <a:t> </a:t>
            </a:r>
            <a:r>
              <a:rPr lang="it-IT" dirty="0" err="1"/>
              <a:t>section</a:t>
            </a:r>
            <a:r>
              <a:rPr lang="it-IT" dirty="0"/>
              <a:t> </a:t>
            </a:r>
            <a:r>
              <a:rPr lang="it-IT" dirty="0" err="1"/>
              <a:t>is</a:t>
            </a:r>
            <a:r>
              <a:rPr lang="it-IT" dirty="0"/>
              <a:t> to design an </a:t>
            </a:r>
            <a:r>
              <a:rPr lang="it-IT" dirty="0" err="1"/>
              <a:t>optimal</a:t>
            </a:r>
            <a:r>
              <a:rPr lang="it-IT" dirty="0"/>
              <a:t> control </a:t>
            </a:r>
            <a:r>
              <a:rPr lang="it-IT" dirty="0" err="1"/>
              <a:t>law</a:t>
            </a:r>
            <a:r>
              <a:rPr lang="it-IT" dirty="0"/>
              <a:t> </a:t>
            </a:r>
            <a:r>
              <a:rPr lang="it-IT" dirty="0" err="1"/>
              <a:t>that</a:t>
            </a:r>
            <a:r>
              <a:rPr lang="it-IT" dirty="0"/>
              <a:t> exploits the DDP </a:t>
            </a:r>
            <a:r>
              <a:rPr lang="it-IT" dirty="0" err="1"/>
              <a:t>algorithm</a:t>
            </a:r>
            <a:r>
              <a:rPr lang="it-IT" dirty="0"/>
              <a:t> in </a:t>
            </a:r>
            <a:r>
              <a:rPr lang="it-IT" dirty="0" err="1"/>
              <a:t>such</a:t>
            </a:r>
            <a:r>
              <a:rPr lang="it-IT" dirty="0"/>
              <a:t> a way </a:t>
            </a:r>
            <a:r>
              <a:rPr lang="it-IT" dirty="0" err="1"/>
              <a:t>that</a:t>
            </a:r>
            <a:r>
              <a:rPr lang="it-IT" dirty="0"/>
              <a:t> a NLS </a:t>
            </a:r>
            <a:r>
              <a:rPr lang="it-IT" dirty="0" err="1"/>
              <a:t>is</a:t>
            </a:r>
            <a:r>
              <a:rPr lang="it-IT" dirty="0"/>
              <a:t> led to an </a:t>
            </a:r>
            <a:r>
              <a:rPr lang="it-IT" dirty="0" err="1"/>
              <a:t>objective</a:t>
            </a:r>
            <a:r>
              <a:rPr lang="it-IT" dirty="0"/>
              <a:t> </a:t>
            </a:r>
            <a:r>
              <a:rPr lang="it-IT" dirty="0" err="1"/>
              <a:t>optimally</a:t>
            </a:r>
            <a:r>
              <a:rPr lang="it-IT" dirty="0"/>
              <a:t> with </a:t>
            </a:r>
            <a:r>
              <a:rPr lang="it-IT" dirty="0" err="1"/>
              <a:t>respect</a:t>
            </a:r>
            <a:r>
              <a:rPr lang="it-IT" dirty="0"/>
              <a:t> to some cost.</a:t>
            </a:r>
          </a:p>
        </p:txBody>
      </p:sp>
      <p:sp>
        <p:nvSpPr>
          <p:cNvPr id="4" name="Segnaposto numero diapositiva 3"/>
          <p:cNvSpPr>
            <a:spLocks noGrp="1"/>
          </p:cNvSpPr>
          <p:nvPr>
            <p:ph type="sldNum" sz="quarter" idx="5"/>
          </p:nvPr>
        </p:nvSpPr>
        <p:spPr/>
        <p:txBody>
          <a:bodyPr/>
          <a:lstStyle/>
          <a:p>
            <a:fld id="{E6B6A389-EEC7-4AFB-9EAB-D56E20184150}" type="slidenum">
              <a:rPr lang="it-IT" smtClean="0"/>
              <a:t>11</a:t>
            </a:fld>
            <a:endParaRPr lang="it-IT"/>
          </a:p>
        </p:txBody>
      </p:sp>
    </p:spTree>
    <p:extLst>
      <p:ext uri="{BB962C8B-B14F-4D97-AF65-F5344CB8AC3E}">
        <p14:creationId xmlns:p14="http://schemas.microsoft.com/office/powerpoint/2010/main" val="3242492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Often</a:t>
            </a:r>
            <a:r>
              <a:rPr lang="it-IT" dirty="0"/>
              <a:t>, the </a:t>
            </a:r>
            <a:r>
              <a:rPr lang="it-IT" dirty="0" err="1"/>
              <a:t>actuators</a:t>
            </a:r>
            <a:r>
              <a:rPr lang="it-IT" dirty="0"/>
              <a:t> of a robot are </a:t>
            </a:r>
            <a:r>
              <a:rPr lang="it-IT" dirty="0" err="1"/>
              <a:t>subject</a:t>
            </a:r>
            <a:r>
              <a:rPr lang="it-IT" dirty="0"/>
              <a:t> to </a:t>
            </a:r>
            <a:r>
              <a:rPr lang="it-IT" dirty="0" err="1"/>
              <a:t>physical</a:t>
            </a:r>
            <a:r>
              <a:rPr lang="it-IT" dirty="0"/>
              <a:t> </a:t>
            </a:r>
            <a:r>
              <a:rPr lang="it-IT" dirty="0" err="1"/>
              <a:t>limits</a:t>
            </a:r>
            <a:r>
              <a:rPr lang="it-IT" dirty="0"/>
              <a:t>. In </a:t>
            </a:r>
            <a:r>
              <a:rPr lang="it-IT" dirty="0" err="1"/>
              <a:t>particular</a:t>
            </a:r>
            <a:r>
              <a:rPr lang="it-IT" dirty="0"/>
              <a:t> in the case of revolute joints the torque </a:t>
            </a:r>
            <a:r>
              <a:rPr lang="it-IT" dirty="0" err="1"/>
              <a:t>is</a:t>
            </a:r>
            <a:r>
              <a:rPr lang="it-IT" dirty="0"/>
              <a:t> </a:t>
            </a:r>
            <a:r>
              <a:rPr lang="it-IT" dirty="0" err="1"/>
              <a:t>bounded</a:t>
            </a:r>
            <a:r>
              <a:rPr lang="it-IT" dirty="0"/>
              <a:t> by the </a:t>
            </a:r>
            <a:r>
              <a:rPr lang="it-IT" dirty="0" err="1"/>
              <a:t>motor</a:t>
            </a:r>
            <a:r>
              <a:rPr lang="it-IT" dirty="0"/>
              <a:t> </a:t>
            </a:r>
            <a:r>
              <a:rPr lang="it-IT" dirty="0" err="1"/>
              <a:t>capacity</a:t>
            </a:r>
            <a:r>
              <a:rPr lang="it-IT" dirty="0"/>
              <a:t>. </a:t>
            </a:r>
            <a:r>
              <a:rPr lang="it-IT" dirty="0" err="1"/>
              <a:t>These</a:t>
            </a:r>
            <a:r>
              <a:rPr lang="it-IT" dirty="0"/>
              <a:t> </a:t>
            </a:r>
            <a:r>
              <a:rPr lang="it-IT" dirty="0" err="1"/>
              <a:t>kinds</a:t>
            </a:r>
            <a:r>
              <a:rPr lang="it-IT" dirty="0"/>
              <a:t> of </a:t>
            </a:r>
            <a:r>
              <a:rPr lang="it-IT" dirty="0" err="1"/>
              <a:t>limitations</a:t>
            </a:r>
            <a:r>
              <a:rPr lang="it-IT" dirty="0"/>
              <a:t> are </a:t>
            </a:r>
            <a:r>
              <a:rPr lang="it-IT" dirty="0" err="1"/>
              <a:t>typically</a:t>
            </a:r>
            <a:r>
              <a:rPr lang="it-IT" dirty="0"/>
              <a:t> </a:t>
            </a:r>
            <a:r>
              <a:rPr lang="it-IT" dirty="0" err="1"/>
              <a:t>accounted</a:t>
            </a:r>
            <a:r>
              <a:rPr lang="it-IT" dirty="0"/>
              <a:t> for by </a:t>
            </a:r>
            <a:r>
              <a:rPr lang="it-IT" dirty="0" err="1"/>
              <a:t>introducing</a:t>
            </a:r>
            <a:r>
              <a:rPr lang="it-IT" dirty="0"/>
              <a:t> box </a:t>
            </a:r>
            <a:r>
              <a:rPr lang="it-IT" dirty="0" err="1"/>
              <a:t>constraints</a:t>
            </a:r>
            <a:r>
              <a:rPr lang="it-IT" dirty="0"/>
              <a:t>.</a:t>
            </a:r>
            <a:br>
              <a:rPr lang="it-IT" dirty="0"/>
            </a:br>
            <a:br>
              <a:rPr lang="it-IT" dirty="0"/>
            </a:br>
            <a:r>
              <a:rPr lang="it-IT" dirty="0"/>
              <a:t>Here, </a:t>
            </a:r>
            <a:r>
              <a:rPr lang="it-IT" dirty="0" err="1"/>
              <a:t>we</a:t>
            </a:r>
            <a:r>
              <a:rPr lang="it-IT" dirty="0"/>
              <a:t> propose </a:t>
            </a:r>
            <a:r>
              <a:rPr lang="it-IT" dirty="0" err="1"/>
              <a:t>three</a:t>
            </a:r>
            <a:r>
              <a:rPr lang="it-IT" dirty="0"/>
              <a:t> </a:t>
            </a:r>
            <a:r>
              <a:rPr lang="it-IT" dirty="0" err="1"/>
              <a:t>alternatives</a:t>
            </a:r>
            <a:r>
              <a:rPr lang="it-IT" dirty="0"/>
              <a:t> to handle box </a:t>
            </a:r>
            <a:r>
              <a:rPr lang="it-IT" dirty="0" err="1"/>
              <a:t>constraints</a:t>
            </a:r>
            <a:r>
              <a:rPr lang="it-IT" dirty="0"/>
              <a:t>.</a:t>
            </a:r>
            <a:br>
              <a:rPr lang="it-IT" dirty="0"/>
            </a:br>
            <a:br>
              <a:rPr lang="it-IT" dirty="0"/>
            </a:br>
            <a:r>
              <a:rPr lang="it-IT" dirty="0"/>
              <a:t>C1 </a:t>
            </a:r>
            <a:r>
              <a:rPr lang="it-IT" dirty="0" err="1"/>
              <a:t>naive</a:t>
            </a:r>
            <a:r>
              <a:rPr lang="it-IT" dirty="0"/>
              <a:t> </a:t>
            </a:r>
            <a:r>
              <a:rPr lang="it-IT" dirty="0" err="1"/>
              <a:t>clamping</a:t>
            </a:r>
            <a:r>
              <a:rPr lang="it-IT" dirty="0"/>
              <a:t>: a </a:t>
            </a:r>
            <a:r>
              <a:rPr lang="it-IT" dirty="0" err="1"/>
              <a:t>simple</a:t>
            </a:r>
            <a:r>
              <a:rPr lang="it-IT" dirty="0"/>
              <a:t> way to handle the </a:t>
            </a:r>
            <a:r>
              <a:rPr lang="it-IT" dirty="0" err="1"/>
              <a:t>constraints</a:t>
            </a:r>
            <a:r>
              <a:rPr lang="it-IT" dirty="0"/>
              <a:t> </a:t>
            </a:r>
            <a:r>
              <a:rPr lang="it-IT" dirty="0" err="1"/>
              <a:t>is</a:t>
            </a:r>
            <a:r>
              <a:rPr lang="it-IT" dirty="0"/>
              <a:t> to </a:t>
            </a:r>
            <a:r>
              <a:rPr lang="it-IT" dirty="0" err="1"/>
              <a:t>forcibly</a:t>
            </a:r>
            <a:r>
              <a:rPr lang="it-IT" dirty="0"/>
              <a:t> </a:t>
            </a:r>
            <a:r>
              <a:rPr lang="it-IT" dirty="0" err="1"/>
              <a:t>clamp</a:t>
            </a:r>
            <a:r>
              <a:rPr lang="it-IT" dirty="0"/>
              <a:t> the control input in the </a:t>
            </a:r>
            <a:r>
              <a:rPr lang="it-IT" dirty="0" err="1"/>
              <a:t>forward</a:t>
            </a:r>
            <a:r>
              <a:rPr lang="it-IT" dirty="0"/>
              <a:t> </a:t>
            </a:r>
            <a:r>
              <a:rPr lang="it-IT" dirty="0" err="1"/>
              <a:t>sweep</a:t>
            </a:r>
            <a:r>
              <a:rPr lang="it-IT" dirty="0"/>
              <a:t> to the </a:t>
            </a:r>
            <a:r>
              <a:rPr lang="it-IT" dirty="0" err="1"/>
              <a:t>limits</a:t>
            </a:r>
            <a:r>
              <a:rPr lang="it-IT" dirty="0"/>
              <a:t> of the </a:t>
            </a:r>
            <a:r>
              <a:rPr lang="it-IT" dirty="0" err="1"/>
              <a:t>admissibility</a:t>
            </a:r>
            <a:r>
              <a:rPr lang="it-IT" dirty="0"/>
              <a:t> set. The </a:t>
            </a:r>
            <a:r>
              <a:rPr lang="it-IT" dirty="0" err="1"/>
              <a:t>drawback</a:t>
            </a:r>
            <a:r>
              <a:rPr lang="it-IT" dirty="0"/>
              <a:t> of </a:t>
            </a:r>
            <a:r>
              <a:rPr lang="it-IT" dirty="0" err="1"/>
              <a:t>such</a:t>
            </a:r>
            <a:r>
              <a:rPr lang="it-IT" dirty="0"/>
              <a:t> a </a:t>
            </a:r>
            <a:r>
              <a:rPr lang="it-IT" dirty="0" err="1"/>
              <a:t>trivial</a:t>
            </a:r>
            <a:r>
              <a:rPr lang="it-IT" dirty="0"/>
              <a:t> </a:t>
            </a:r>
            <a:r>
              <a:rPr lang="it-IT" dirty="0" err="1"/>
              <a:t>intervention</a:t>
            </a:r>
            <a:r>
              <a:rPr lang="it-IT" dirty="0"/>
              <a:t> </a:t>
            </a:r>
            <a:r>
              <a:rPr lang="it-IT" dirty="0" err="1"/>
              <a:t>is</a:t>
            </a:r>
            <a:r>
              <a:rPr lang="it-IT" dirty="0"/>
              <a:t> </a:t>
            </a:r>
            <a:r>
              <a:rPr lang="it-IT" dirty="0" err="1"/>
              <a:t>that</a:t>
            </a:r>
            <a:r>
              <a:rPr lang="it-IT" dirty="0"/>
              <a:t> the </a:t>
            </a:r>
            <a:r>
              <a:rPr lang="it-IT" dirty="0" err="1"/>
              <a:t>clamped</a:t>
            </a:r>
            <a:r>
              <a:rPr lang="it-IT" dirty="0"/>
              <a:t> </a:t>
            </a:r>
            <a:r>
              <a:rPr lang="it-IT" dirty="0" err="1"/>
              <a:t>search</a:t>
            </a:r>
            <a:r>
              <a:rPr lang="it-IT" dirty="0"/>
              <a:t> </a:t>
            </a:r>
            <a:r>
              <a:rPr lang="it-IT" dirty="0" err="1"/>
              <a:t>direction</a:t>
            </a:r>
            <a:r>
              <a:rPr lang="it-IT" dirty="0"/>
              <a:t> </a:t>
            </a:r>
            <a:r>
              <a:rPr lang="it-IT" dirty="0" err="1"/>
              <a:t>may</a:t>
            </a:r>
            <a:r>
              <a:rPr lang="it-IT" dirty="0"/>
              <a:t> </a:t>
            </a:r>
            <a:r>
              <a:rPr lang="it-IT" dirty="0" err="1"/>
              <a:t>not</a:t>
            </a:r>
            <a:r>
              <a:rPr lang="it-IT" dirty="0"/>
              <a:t> be </a:t>
            </a:r>
            <a:r>
              <a:rPr lang="it-IT" dirty="0" err="1"/>
              <a:t>feasible</a:t>
            </a:r>
            <a:r>
              <a:rPr lang="it-IT" dirty="0"/>
              <a:t> </a:t>
            </a:r>
            <a:r>
              <a:rPr lang="it-IT" dirty="0" err="1"/>
              <a:t>anymore</a:t>
            </a:r>
            <a:r>
              <a:rPr lang="it-IT" dirty="0"/>
              <a:t>, </a:t>
            </a:r>
            <a:r>
              <a:rPr lang="it-IT" dirty="0" err="1"/>
              <a:t>compromising</a:t>
            </a:r>
            <a:r>
              <a:rPr lang="it-IT" dirty="0"/>
              <a:t> </a:t>
            </a:r>
            <a:r>
              <a:rPr lang="it-IT" dirty="0" err="1"/>
              <a:t>convergence</a:t>
            </a:r>
            <a:r>
              <a:rPr lang="it-IT" dirty="0"/>
              <a:t>.</a:t>
            </a:r>
            <a:br>
              <a:rPr lang="it-IT" dirty="0"/>
            </a:br>
            <a:br>
              <a:rPr lang="it-IT" dirty="0"/>
            </a:br>
            <a:r>
              <a:rPr lang="it-IT" dirty="0"/>
              <a:t>C2 </a:t>
            </a:r>
            <a:r>
              <a:rPr lang="it-IT" dirty="0" err="1"/>
              <a:t>squashing</a:t>
            </a:r>
            <a:r>
              <a:rPr lang="it-IT" dirty="0"/>
              <a:t> </a:t>
            </a:r>
            <a:r>
              <a:rPr lang="it-IT" dirty="0" err="1"/>
              <a:t>function</a:t>
            </a:r>
            <a:r>
              <a:rPr lang="it-IT" dirty="0"/>
              <a:t>: </a:t>
            </a:r>
            <a:r>
              <a:rPr lang="it-IT" dirty="0" err="1"/>
              <a:t>another</a:t>
            </a:r>
            <a:r>
              <a:rPr lang="it-IT" dirty="0"/>
              <a:t> way </a:t>
            </a:r>
            <a:r>
              <a:rPr lang="it-IT" dirty="0" err="1"/>
              <a:t>is</a:t>
            </a:r>
            <a:r>
              <a:rPr lang="it-IT" dirty="0"/>
              <a:t> to use a component-wise </a:t>
            </a:r>
            <a:r>
              <a:rPr lang="it-IT" dirty="0" err="1"/>
              <a:t>sigmoidal</a:t>
            </a:r>
            <a:r>
              <a:rPr lang="it-IT" dirty="0"/>
              <a:t> </a:t>
            </a:r>
            <a:r>
              <a:rPr lang="it-IT" dirty="0" err="1"/>
              <a:t>squashing</a:t>
            </a:r>
            <a:r>
              <a:rPr lang="it-IT" dirty="0"/>
              <a:t> </a:t>
            </a:r>
            <a:r>
              <a:rPr lang="it-IT" dirty="0" err="1"/>
              <a:t>function</a:t>
            </a:r>
            <a:r>
              <a:rPr lang="it-IT" dirty="0"/>
              <a:t>. </a:t>
            </a:r>
            <a:r>
              <a:rPr lang="it-IT" dirty="0" err="1"/>
              <a:t>Altough</a:t>
            </a:r>
            <a:r>
              <a:rPr lang="it-IT" dirty="0"/>
              <a:t> the SF are </a:t>
            </a:r>
            <a:r>
              <a:rPr lang="it-IT" dirty="0" err="1"/>
              <a:t>differentiable</a:t>
            </a:r>
            <a:r>
              <a:rPr lang="it-IT" dirty="0"/>
              <a:t>, </a:t>
            </a:r>
            <a:r>
              <a:rPr lang="it-IT" dirty="0" err="1"/>
              <a:t>their</a:t>
            </a:r>
            <a:r>
              <a:rPr lang="it-IT" dirty="0"/>
              <a:t> </a:t>
            </a:r>
            <a:r>
              <a:rPr lang="it-IT" dirty="0" err="1"/>
              <a:t>nonlinearities</a:t>
            </a:r>
            <a:r>
              <a:rPr lang="it-IT" dirty="0"/>
              <a:t> are </a:t>
            </a:r>
            <a:r>
              <a:rPr lang="it-IT" dirty="0" err="1"/>
              <a:t>not</a:t>
            </a:r>
            <a:r>
              <a:rPr lang="it-IT" dirty="0"/>
              <a:t> </a:t>
            </a:r>
            <a:r>
              <a:rPr lang="it-IT" dirty="0" err="1"/>
              <a:t>well-captured</a:t>
            </a:r>
            <a:r>
              <a:rPr lang="it-IT" dirty="0"/>
              <a:t> in the </a:t>
            </a:r>
            <a:r>
              <a:rPr lang="it-IT" dirty="0" err="1"/>
              <a:t>quadratic</a:t>
            </a:r>
            <a:r>
              <a:rPr lang="it-IT" dirty="0"/>
              <a:t> </a:t>
            </a:r>
            <a:r>
              <a:rPr lang="it-IT" dirty="0" err="1"/>
              <a:t>approximation</a:t>
            </a:r>
            <a:r>
              <a:rPr lang="it-IT" dirty="0"/>
              <a:t> of the dynamics (</a:t>
            </a:r>
            <a:r>
              <a:rPr lang="it-IT" dirty="0" err="1"/>
              <a:t>performed</a:t>
            </a:r>
            <a:r>
              <a:rPr lang="it-IT" dirty="0"/>
              <a:t> in the </a:t>
            </a:r>
            <a:r>
              <a:rPr lang="it-IT" dirty="0" err="1"/>
              <a:t>backward</a:t>
            </a:r>
            <a:r>
              <a:rPr lang="it-IT" dirty="0"/>
              <a:t> </a:t>
            </a:r>
            <a:r>
              <a:rPr lang="it-IT" dirty="0" err="1"/>
              <a:t>sweep</a:t>
            </a:r>
            <a:r>
              <a:rPr lang="it-IT" dirty="0"/>
              <a:t>) and </a:t>
            </a:r>
            <a:r>
              <a:rPr lang="it-IT" dirty="0" err="1"/>
              <a:t>this</a:t>
            </a:r>
            <a:r>
              <a:rPr lang="it-IT" dirty="0"/>
              <a:t> </a:t>
            </a:r>
            <a:r>
              <a:rPr lang="it-IT" dirty="0" err="1"/>
              <a:t>may</a:t>
            </a:r>
            <a:r>
              <a:rPr lang="it-IT" dirty="0"/>
              <a:t> lead to sub-</a:t>
            </a:r>
            <a:r>
              <a:rPr lang="it-IT" dirty="0" err="1"/>
              <a:t>optimal</a:t>
            </a:r>
            <a:r>
              <a:rPr lang="it-IT" dirty="0"/>
              <a:t> </a:t>
            </a:r>
            <a:r>
              <a:rPr lang="it-IT" dirty="0" err="1"/>
              <a:t>solutions</a:t>
            </a:r>
            <a:r>
              <a:rPr lang="it-IT" dirty="0"/>
              <a:t> or </a:t>
            </a:r>
            <a:r>
              <a:rPr lang="it-IT" dirty="0" err="1"/>
              <a:t>convergence</a:t>
            </a:r>
            <a:r>
              <a:rPr lang="it-IT" dirty="0"/>
              <a:t> </a:t>
            </a:r>
            <a:r>
              <a:rPr lang="it-IT" dirty="0" err="1"/>
              <a:t>issues</a:t>
            </a:r>
            <a:r>
              <a:rPr lang="it-IT" dirty="0"/>
              <a:t>.</a:t>
            </a:r>
            <a:br>
              <a:rPr lang="it-IT" dirty="0"/>
            </a:br>
            <a:br>
              <a:rPr lang="it-IT" dirty="0"/>
            </a:br>
            <a:r>
              <a:rPr lang="it-IT" dirty="0"/>
              <a:t>C3 </a:t>
            </a:r>
            <a:r>
              <a:rPr lang="it-IT" dirty="0" err="1"/>
              <a:t>constrained</a:t>
            </a:r>
            <a:r>
              <a:rPr lang="it-IT" dirty="0"/>
              <a:t> QP: the best-</a:t>
            </a:r>
            <a:r>
              <a:rPr lang="it-IT" dirty="0" err="1"/>
              <a:t>performing</a:t>
            </a:r>
            <a:r>
              <a:rPr lang="it-IT" dirty="0"/>
              <a:t> </a:t>
            </a:r>
            <a:r>
              <a:rPr lang="it-IT" dirty="0" err="1"/>
              <a:t>method</a:t>
            </a:r>
            <a:r>
              <a:rPr lang="it-IT" dirty="0"/>
              <a:t> to take </a:t>
            </a:r>
            <a:r>
              <a:rPr lang="it-IT" dirty="0" err="1"/>
              <a:t>into</a:t>
            </a:r>
            <a:r>
              <a:rPr lang="it-IT" dirty="0"/>
              <a:t> account the </a:t>
            </a:r>
            <a:r>
              <a:rPr lang="it-IT" dirty="0" err="1"/>
              <a:t>limitations</a:t>
            </a:r>
            <a:r>
              <a:rPr lang="it-IT" dirty="0"/>
              <a:t> </a:t>
            </a:r>
            <a:r>
              <a:rPr lang="it-IT" dirty="0" err="1"/>
              <a:t>is</a:t>
            </a:r>
            <a:r>
              <a:rPr lang="it-IT" dirty="0"/>
              <a:t> to </a:t>
            </a:r>
            <a:r>
              <a:rPr lang="it-IT" dirty="0" err="1"/>
              <a:t>condition</a:t>
            </a:r>
            <a:r>
              <a:rPr lang="it-IT" dirty="0"/>
              <a:t> the </a:t>
            </a:r>
            <a:r>
              <a:rPr lang="it-IT" dirty="0" err="1"/>
              <a:t>minimization</a:t>
            </a:r>
            <a:r>
              <a:rPr lang="it-IT" dirty="0"/>
              <a:t> of the </a:t>
            </a:r>
            <a:r>
              <a:rPr lang="it-IT" dirty="0" err="1"/>
              <a:t>quadratic</a:t>
            </a:r>
            <a:r>
              <a:rPr lang="it-IT" dirty="0"/>
              <a:t> model of the Q-</a:t>
            </a:r>
            <a:r>
              <a:rPr lang="it-IT" dirty="0" err="1"/>
              <a:t>function</a:t>
            </a:r>
            <a:r>
              <a:rPr lang="it-IT" dirty="0"/>
              <a:t>.</a:t>
            </a:r>
            <a:br>
              <a:rPr lang="it-IT" dirty="0"/>
            </a:br>
            <a:r>
              <a:rPr lang="it-IT" dirty="0"/>
              <a:t>To </a:t>
            </a:r>
            <a:r>
              <a:rPr lang="it-IT" dirty="0" err="1"/>
              <a:t>this</a:t>
            </a:r>
            <a:r>
              <a:rPr lang="it-IT" dirty="0"/>
              <a:t> end, the idea </a:t>
            </a:r>
            <a:r>
              <a:rPr lang="it-IT" dirty="0" err="1"/>
              <a:t>is</a:t>
            </a:r>
            <a:r>
              <a:rPr lang="it-IT" dirty="0"/>
              <a:t> to solve a </a:t>
            </a:r>
            <a:r>
              <a:rPr lang="it-IT" dirty="0" err="1"/>
              <a:t>constrained</a:t>
            </a:r>
            <a:r>
              <a:rPr lang="it-IT" dirty="0"/>
              <a:t> </a:t>
            </a:r>
            <a:r>
              <a:rPr lang="it-IT" dirty="0" err="1"/>
              <a:t>quadratic</a:t>
            </a:r>
            <a:r>
              <a:rPr lang="it-IT" dirty="0"/>
              <a:t> </a:t>
            </a:r>
            <a:r>
              <a:rPr lang="it-IT" dirty="0" err="1"/>
              <a:t>program</a:t>
            </a:r>
            <a:r>
              <a:rPr lang="it-IT" dirty="0"/>
              <a:t>. </a:t>
            </a:r>
            <a:r>
              <a:rPr lang="it-IT" dirty="0" err="1"/>
              <a:t>Since</a:t>
            </a:r>
            <a:r>
              <a:rPr lang="it-IT" dirty="0"/>
              <a:t> the state </a:t>
            </a:r>
            <a:r>
              <a:rPr lang="it-IT" dirty="0" err="1"/>
              <a:t>deviation</a:t>
            </a:r>
            <a:r>
              <a:rPr lang="it-IT" dirty="0"/>
              <a:t> </a:t>
            </a:r>
            <a:r>
              <a:rPr lang="it-IT" dirty="0" err="1"/>
              <a:t>delta_x</a:t>
            </a:r>
            <a:r>
              <a:rPr lang="it-IT" dirty="0"/>
              <a:t> </a:t>
            </a:r>
            <a:r>
              <a:rPr lang="it-IT" dirty="0" err="1"/>
              <a:t>is</a:t>
            </a:r>
            <a:r>
              <a:rPr lang="it-IT" dirty="0"/>
              <a:t> </a:t>
            </a:r>
            <a:r>
              <a:rPr lang="it-IT" dirty="0" err="1"/>
              <a:t>not</a:t>
            </a:r>
            <a:r>
              <a:rPr lang="it-IT" dirty="0"/>
              <a:t> </a:t>
            </a:r>
            <a:r>
              <a:rPr lang="it-IT" dirty="0" err="1"/>
              <a:t>known</a:t>
            </a:r>
            <a:r>
              <a:rPr lang="it-IT" dirty="0"/>
              <a:t> </a:t>
            </a:r>
            <a:r>
              <a:rPr lang="it-IT" dirty="0" err="1"/>
              <a:t>during</a:t>
            </a:r>
            <a:r>
              <a:rPr lang="it-IT" dirty="0"/>
              <a:t> the </a:t>
            </a:r>
            <a:r>
              <a:rPr lang="it-IT" dirty="0" err="1"/>
              <a:t>backward</a:t>
            </a:r>
            <a:r>
              <a:rPr lang="it-IT" dirty="0"/>
              <a:t> </a:t>
            </a:r>
            <a:r>
              <a:rPr lang="it-IT" dirty="0" err="1"/>
              <a:t>sweep</a:t>
            </a:r>
            <a:r>
              <a:rPr lang="it-IT" dirty="0"/>
              <a:t>, a </a:t>
            </a:r>
            <a:r>
              <a:rPr lang="it-IT" dirty="0" err="1"/>
              <a:t>direct</a:t>
            </a:r>
            <a:r>
              <a:rPr lang="it-IT" dirty="0"/>
              <a:t> </a:t>
            </a:r>
            <a:r>
              <a:rPr lang="it-IT" dirty="0" err="1"/>
              <a:t>solution</a:t>
            </a:r>
            <a:r>
              <a:rPr lang="it-IT" dirty="0"/>
              <a:t> can </a:t>
            </a:r>
            <a:r>
              <a:rPr lang="it-IT" dirty="0" err="1"/>
              <a:t>only</a:t>
            </a:r>
            <a:r>
              <a:rPr lang="it-IT" dirty="0"/>
              <a:t> be </a:t>
            </a:r>
            <a:r>
              <a:rPr lang="it-IT" dirty="0" err="1"/>
              <a:t>found</a:t>
            </a:r>
            <a:r>
              <a:rPr lang="it-IT" dirty="0"/>
              <a:t> for the FFW </a:t>
            </a:r>
            <a:r>
              <a:rPr lang="it-IT" dirty="0" err="1"/>
              <a:t>term</a:t>
            </a:r>
            <a:r>
              <a:rPr lang="it-IT" dirty="0"/>
              <a:t> k. </a:t>
            </a:r>
            <a:r>
              <a:rPr lang="it-IT" dirty="0" err="1"/>
              <a:t>As</a:t>
            </a:r>
            <a:r>
              <a:rPr lang="it-IT" dirty="0"/>
              <a:t> far </a:t>
            </a:r>
            <a:r>
              <a:rPr lang="it-IT" dirty="0" err="1"/>
              <a:t>as</a:t>
            </a:r>
            <a:r>
              <a:rPr lang="it-IT" dirty="0"/>
              <a:t> the FB </a:t>
            </a:r>
            <a:r>
              <a:rPr lang="it-IT" dirty="0" err="1"/>
              <a:t>term</a:t>
            </a:r>
            <a:r>
              <a:rPr lang="it-IT" dirty="0"/>
              <a:t> K </a:t>
            </a:r>
            <a:r>
              <a:rPr lang="it-IT" dirty="0" err="1"/>
              <a:t>is</a:t>
            </a:r>
            <a:r>
              <a:rPr lang="it-IT" dirty="0"/>
              <a:t> </a:t>
            </a:r>
            <a:r>
              <a:rPr lang="it-IT" dirty="0" err="1"/>
              <a:t>concerned</a:t>
            </a:r>
            <a:r>
              <a:rPr lang="it-IT" dirty="0"/>
              <a:t>, </a:t>
            </a:r>
            <a:r>
              <a:rPr lang="it-IT" dirty="0" err="1"/>
              <a:t>we</a:t>
            </a:r>
            <a:r>
              <a:rPr lang="it-IT" dirty="0"/>
              <a:t> decompose the </a:t>
            </a:r>
            <a:r>
              <a:rPr lang="it-IT" dirty="0" err="1"/>
              <a:t>hessian</a:t>
            </a:r>
            <a:r>
              <a:rPr lang="it-IT" dirty="0"/>
              <a:t> </a:t>
            </a:r>
            <a:r>
              <a:rPr lang="it-IT" dirty="0" err="1"/>
              <a:t>Q_uu</a:t>
            </a:r>
            <a:r>
              <a:rPr lang="it-IT" dirty="0"/>
              <a:t> </a:t>
            </a:r>
            <a:r>
              <a:rPr lang="it-IT" dirty="0" err="1"/>
              <a:t>as</a:t>
            </a:r>
            <a:r>
              <a:rPr lang="it-IT" dirty="0"/>
              <a:t> […], and K </a:t>
            </a:r>
            <a:r>
              <a:rPr lang="it-IT" dirty="0" err="1"/>
              <a:t>is</a:t>
            </a:r>
            <a:r>
              <a:rPr lang="it-IT" dirty="0"/>
              <a:t> </a:t>
            </a:r>
            <a:r>
              <a:rPr lang="it-IT" dirty="0" err="1"/>
              <a:t>computed</a:t>
            </a:r>
            <a:r>
              <a:rPr lang="it-IT" dirty="0"/>
              <a:t> </a:t>
            </a:r>
            <a:r>
              <a:rPr lang="it-IT" dirty="0" err="1"/>
              <a:t>accordingly</a:t>
            </a:r>
            <a:r>
              <a:rPr lang="it-IT" dirty="0"/>
              <a:t>.</a:t>
            </a:r>
            <a:br>
              <a:rPr lang="it-IT" dirty="0"/>
            </a:br>
            <a:r>
              <a:rPr lang="en-US" dirty="0"/>
              <a:t>In addition, we have found that applying the naïve clamping on top of this in the forward sweep ensures the feasibility of the input even if, despite the control dimension falling within the free section of </a:t>
            </a:r>
            <a:r>
              <a:rPr lang="en-US" dirty="0" err="1"/>
              <a:t>Q_uu</a:t>
            </a:r>
            <a:r>
              <a:rPr lang="en-US" dirty="0"/>
              <a:t>, the action of the feedback term on the state deviation causes the control to exceed its boundaries.</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12</a:t>
            </a:fld>
            <a:endParaRPr lang="it-IT"/>
          </a:p>
        </p:txBody>
      </p:sp>
    </p:spTree>
    <p:extLst>
      <p:ext uri="{BB962C8B-B14F-4D97-AF65-F5344CB8AC3E}">
        <p14:creationId xmlns:p14="http://schemas.microsoft.com/office/powerpoint/2010/main" val="1203451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order</a:t>
            </a:r>
            <a:r>
              <a:rPr lang="it-IT" dirty="0"/>
              <a:t> to design a control </a:t>
            </a:r>
            <a:r>
              <a:rPr lang="it-IT" dirty="0" err="1"/>
              <a:t>law</a:t>
            </a:r>
            <a:r>
              <a:rPr lang="it-IT" dirty="0"/>
              <a:t> </a:t>
            </a:r>
            <a:r>
              <a:rPr lang="it-IT" dirty="0" err="1"/>
              <a:t>inducing</a:t>
            </a:r>
            <a:r>
              <a:rPr lang="it-IT" dirty="0"/>
              <a:t> the system to </a:t>
            </a:r>
            <a:r>
              <a:rPr lang="it-IT" dirty="0" err="1"/>
              <a:t>perform</a:t>
            </a:r>
            <a:r>
              <a:rPr lang="it-IT" dirty="0"/>
              <a:t> </a:t>
            </a:r>
            <a:r>
              <a:rPr lang="it-IT" dirty="0" err="1"/>
              <a:t>its</a:t>
            </a:r>
            <a:r>
              <a:rPr lang="it-IT" dirty="0"/>
              <a:t> </a:t>
            </a:r>
            <a:r>
              <a:rPr lang="it-IT" dirty="0" err="1"/>
              <a:t>preposed</a:t>
            </a:r>
            <a:r>
              <a:rPr lang="it-IT" dirty="0"/>
              <a:t> task with </a:t>
            </a:r>
            <a:r>
              <a:rPr lang="it-IT" dirty="0" err="1"/>
              <a:t>robustness</a:t>
            </a:r>
            <a:r>
              <a:rPr lang="it-IT" dirty="0"/>
              <a:t> features </a:t>
            </a:r>
            <a:r>
              <a:rPr lang="it-IT" dirty="0" err="1"/>
              <a:t>wrt</a:t>
            </a:r>
            <a:r>
              <a:rPr lang="it-IT" dirty="0"/>
              <a:t> model </a:t>
            </a:r>
            <a:r>
              <a:rPr lang="it-IT" dirty="0" err="1"/>
              <a:t>uncertainty</a:t>
            </a:r>
            <a:r>
              <a:rPr lang="it-IT" dirty="0"/>
              <a:t> and </a:t>
            </a:r>
            <a:r>
              <a:rPr lang="it-IT" dirty="0" err="1"/>
              <a:t>possible</a:t>
            </a:r>
            <a:r>
              <a:rPr lang="it-IT" dirty="0"/>
              <a:t> </a:t>
            </a:r>
            <a:r>
              <a:rPr lang="it-IT" dirty="0" err="1"/>
              <a:t>disturbances</a:t>
            </a:r>
            <a:r>
              <a:rPr lang="it-IT" dirty="0"/>
              <a:t>, </a:t>
            </a:r>
            <a:r>
              <a:rPr lang="it-IT" dirty="0" err="1"/>
              <a:t>we</a:t>
            </a:r>
            <a:r>
              <a:rPr lang="it-IT" dirty="0"/>
              <a:t> propose to </a:t>
            </a:r>
            <a:r>
              <a:rPr lang="it-IT" dirty="0" err="1"/>
              <a:t>enrich</a:t>
            </a:r>
            <a:r>
              <a:rPr lang="it-IT" dirty="0"/>
              <a:t> the </a:t>
            </a:r>
            <a:r>
              <a:rPr lang="it-IT" dirty="0" err="1"/>
              <a:t>algorithm</a:t>
            </a:r>
            <a:r>
              <a:rPr lang="it-IT" dirty="0"/>
              <a:t> with a </a:t>
            </a:r>
            <a:r>
              <a:rPr lang="it-IT" dirty="0" err="1"/>
              <a:t>receding</a:t>
            </a:r>
            <a:r>
              <a:rPr lang="it-IT" dirty="0"/>
              <a:t> </a:t>
            </a:r>
            <a:r>
              <a:rPr lang="it-IT" dirty="0" err="1"/>
              <a:t>horizong</a:t>
            </a:r>
            <a:r>
              <a:rPr lang="it-IT" dirty="0"/>
              <a:t> control </a:t>
            </a:r>
            <a:r>
              <a:rPr lang="it-IT" dirty="0" err="1"/>
              <a:t>logic</a:t>
            </a:r>
            <a:r>
              <a:rPr lang="it-IT" dirty="0"/>
              <a:t> </a:t>
            </a:r>
            <a:r>
              <a:rPr lang="it-IT" dirty="0" err="1"/>
              <a:t>reminiscent</a:t>
            </a:r>
            <a:r>
              <a:rPr lang="it-IT" dirty="0"/>
              <a:t> of MPC.</a:t>
            </a:r>
          </a:p>
          <a:p>
            <a:endParaRPr lang="it-IT" dirty="0"/>
          </a:p>
          <a:p>
            <a:r>
              <a:rPr lang="en-US" dirty="0"/>
              <a:t>Briefly, the idea is to apply the DDP algorithm at each time step, considering the current state as the initial state, and the current control sequence as the initial guess. The first control input of the optimal sequence is then applied to the system, and the process is repeated at the next time step. This way, the control law is updated at each time step, and the system is driven to the desired state in a receding horizon fashion.</a:t>
            </a:r>
            <a:br>
              <a:rPr lang="en-US" dirty="0"/>
            </a:br>
            <a:br>
              <a:rPr lang="en-US" dirty="0"/>
            </a:br>
            <a:r>
              <a:rPr lang="en-US" dirty="0"/>
              <a:t>To this end, crucial is the computation of the very first control sequence, which should be carried out employing enough resources to identify an optimal (or close to the optimal) trajectory. The following iterations, on the other hand, can be performed with less computational effort, since the algorithm is already warm-started with a good initial guess, therefore allowing for real-time applications.</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13</a:t>
            </a:fld>
            <a:endParaRPr lang="it-IT"/>
          </a:p>
        </p:txBody>
      </p:sp>
    </p:spTree>
    <p:extLst>
      <p:ext uri="{BB962C8B-B14F-4D97-AF65-F5344CB8AC3E}">
        <p14:creationId xmlns:p14="http://schemas.microsoft.com/office/powerpoint/2010/main" val="3936417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EDDB8-68F1-21EE-E082-51B1807EFC6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6854CBD-CAC9-5D17-466C-F6DAF7A28B4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E684A02-9499-391B-476B-761B9EEFED37}"/>
              </a:ext>
            </a:extLst>
          </p:cNvPr>
          <p:cNvSpPr>
            <a:spLocks noGrp="1"/>
          </p:cNvSpPr>
          <p:nvPr>
            <p:ph type="body" idx="1"/>
          </p:nvPr>
        </p:nvSpPr>
        <p:spPr/>
        <p:txBody>
          <a:bodyPr/>
          <a:lstStyle/>
          <a:p>
            <a:r>
              <a:rPr lang="en-US" dirty="0"/>
              <a:t>We investigate the implementation of the control algorithm in the following pseudocode. The algorithm is composed of four main functions, respectively implementing the backward sweep, the forward sweep, one single iteration of the DDP algorithm and the whole receding-horizon controller.</a:t>
            </a:r>
          </a:p>
          <a:p>
            <a:endParaRPr lang="en-US" dirty="0"/>
          </a:p>
          <a:p>
            <a:r>
              <a:rPr lang="en-US" dirty="0"/>
              <a:t>RHC:</a:t>
            </a:r>
            <a:br>
              <a:rPr lang="en-US" dirty="0"/>
            </a:br>
            <a:r>
              <a:rPr lang="en-US" dirty="0"/>
              <a:t>Its purpose is to iteratively apply the DDP algorithm to the system, identifying the best control input at each time step in function of online measurements of the state.</a:t>
            </a:r>
          </a:p>
          <a:p>
            <a:endParaRPr lang="en-US" dirty="0"/>
          </a:p>
          <a:p>
            <a:r>
              <a:rPr lang="en-US" dirty="0"/>
              <a:t>DDP:</a:t>
            </a:r>
          </a:p>
          <a:p>
            <a:r>
              <a:rPr lang="en-US" dirty="0"/>
              <a:t>It realizes the application of an iteration of DDP, alternating between backward and forward sweeps until the cost converges to a minimum. More-over, this function executes the line search to find the step size α that leads to a decrease in the cost. If the cost does not decrease, being stuck in the loop signifies that we are already at the minimum, therefore the algorithm stops.</a:t>
            </a:r>
          </a:p>
          <a:p>
            <a:endParaRPr lang="en-US" dirty="0"/>
          </a:p>
          <a:p>
            <a:r>
              <a:rPr lang="en-US" dirty="0"/>
              <a:t>FWD/BWD:</a:t>
            </a:r>
          </a:p>
          <a:p>
            <a:r>
              <a:rPr lang="en-US" dirty="0"/>
              <a:t>Starting from an initial state x0 and a control sequence U, BWD computes the gain sequence G = {(</a:t>
            </a:r>
            <a:r>
              <a:rPr lang="en-US" dirty="0" err="1"/>
              <a:t>ki,Ki</a:t>
            </a:r>
            <a:r>
              <a:rPr lang="en-US" dirty="0"/>
              <a:t>)}N−1 </a:t>
            </a:r>
            <a:r>
              <a:rPr lang="en-US" dirty="0" err="1"/>
              <a:t>i</a:t>
            </a:r>
            <a:r>
              <a:rPr lang="en-US" dirty="0"/>
              <a:t>=0 by iteratively applying the constrained quadratic programming. </a:t>
            </a:r>
            <a:br>
              <a:rPr lang="en-US" dirty="0"/>
            </a:br>
            <a:r>
              <a:rPr lang="en-US" dirty="0"/>
              <a:t>Given a nominal trajectory and a sequence of gains, FWD iteratively computes the modified trajectory by applying the constrained local state-affine policy </a:t>
            </a:r>
            <a:r>
              <a:rPr lang="en-US" dirty="0" err="1"/>
              <a:t>δu</a:t>
            </a:r>
            <a:r>
              <a:rPr lang="en-US" dirty="0"/>
              <a:t>⋆ to the state deviation, using α as a step-size for the feedforward term</a:t>
            </a:r>
            <a:endParaRPr lang="it-IT" dirty="0"/>
          </a:p>
        </p:txBody>
      </p:sp>
      <p:sp>
        <p:nvSpPr>
          <p:cNvPr id="4" name="Segnaposto numero diapositiva 3">
            <a:extLst>
              <a:ext uri="{FF2B5EF4-FFF2-40B4-BE49-F238E27FC236}">
                <a16:creationId xmlns:a16="http://schemas.microsoft.com/office/drawing/2014/main" id="{79A1FD4B-5495-2DD2-3EED-87394C3063E4}"/>
              </a:ext>
            </a:extLst>
          </p:cNvPr>
          <p:cNvSpPr>
            <a:spLocks noGrp="1"/>
          </p:cNvSpPr>
          <p:nvPr>
            <p:ph type="sldNum" sz="quarter" idx="5"/>
          </p:nvPr>
        </p:nvSpPr>
        <p:spPr/>
        <p:txBody>
          <a:bodyPr/>
          <a:lstStyle/>
          <a:p>
            <a:fld id="{E6B6A389-EEC7-4AFB-9EAB-D56E20184150}" type="slidenum">
              <a:rPr lang="it-IT" smtClean="0"/>
              <a:t>14</a:t>
            </a:fld>
            <a:endParaRPr lang="it-IT"/>
          </a:p>
        </p:txBody>
      </p:sp>
    </p:spTree>
    <p:extLst>
      <p:ext uri="{BB962C8B-B14F-4D97-AF65-F5344CB8AC3E}">
        <p14:creationId xmlns:p14="http://schemas.microsoft.com/office/powerpoint/2010/main" val="235563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16</a:t>
            </a:fld>
            <a:endParaRPr lang="it-IT"/>
          </a:p>
        </p:txBody>
      </p:sp>
    </p:spTree>
    <p:extLst>
      <p:ext uri="{BB962C8B-B14F-4D97-AF65-F5344CB8AC3E}">
        <p14:creationId xmlns:p14="http://schemas.microsoft.com/office/powerpoint/2010/main" val="87050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17</a:t>
            </a:fld>
            <a:endParaRPr lang="it-IT"/>
          </a:p>
        </p:txBody>
      </p:sp>
    </p:spTree>
    <p:extLst>
      <p:ext uri="{BB962C8B-B14F-4D97-AF65-F5344CB8AC3E}">
        <p14:creationId xmlns:p14="http://schemas.microsoft.com/office/powerpoint/2010/main" val="381311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18</a:t>
            </a:fld>
            <a:endParaRPr lang="it-IT"/>
          </a:p>
        </p:txBody>
      </p:sp>
    </p:spTree>
    <p:extLst>
      <p:ext uri="{BB962C8B-B14F-4D97-AF65-F5344CB8AC3E}">
        <p14:creationId xmlns:p14="http://schemas.microsoft.com/office/powerpoint/2010/main" val="203091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19</a:t>
            </a:fld>
            <a:endParaRPr lang="it-IT"/>
          </a:p>
        </p:txBody>
      </p:sp>
    </p:spTree>
    <p:extLst>
      <p:ext uri="{BB962C8B-B14F-4D97-AF65-F5344CB8AC3E}">
        <p14:creationId xmlns:p14="http://schemas.microsoft.com/office/powerpoint/2010/main" val="391829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20</a:t>
            </a:fld>
            <a:endParaRPr lang="it-IT"/>
          </a:p>
        </p:txBody>
      </p:sp>
    </p:spTree>
    <p:extLst>
      <p:ext uri="{BB962C8B-B14F-4D97-AF65-F5344CB8AC3E}">
        <p14:creationId xmlns:p14="http://schemas.microsoft.com/office/powerpoint/2010/main" val="884179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21</a:t>
            </a:fld>
            <a:endParaRPr lang="it-IT"/>
          </a:p>
        </p:txBody>
      </p:sp>
    </p:spTree>
    <p:extLst>
      <p:ext uri="{BB962C8B-B14F-4D97-AF65-F5344CB8AC3E}">
        <p14:creationId xmlns:p14="http://schemas.microsoft.com/office/powerpoint/2010/main" val="356774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UNDERACTUATION CONDITION: in general can </a:t>
            </a:r>
            <a:r>
              <a:rPr lang="it-IT" dirty="0" err="1"/>
              <a:t>happen</a:t>
            </a:r>
            <a:r>
              <a:rPr lang="it-IT" dirty="0"/>
              <a:t> </a:t>
            </a:r>
            <a:r>
              <a:rPr lang="it-IT" dirty="0" err="1"/>
              <a:t>at</a:t>
            </a:r>
            <a:r>
              <a:rPr lang="it-IT" dirty="0"/>
              <a:t> some (x, t), </a:t>
            </a:r>
            <a:r>
              <a:rPr lang="it-IT" dirty="0" err="1"/>
              <a:t>but</a:t>
            </a:r>
            <a:r>
              <a:rPr lang="it-IT" dirty="0"/>
              <a:t> </a:t>
            </a:r>
            <a:r>
              <a:rPr lang="it-IT" dirty="0" err="1"/>
              <a:t>usually</a:t>
            </a:r>
            <a:r>
              <a:rPr lang="it-IT" dirty="0"/>
              <a:t> </a:t>
            </a:r>
            <a:r>
              <a:rPr lang="it-IT" dirty="0" err="1"/>
              <a:t>we</a:t>
            </a:r>
            <a:r>
              <a:rPr lang="it-IT" dirty="0"/>
              <a:t> </a:t>
            </a:r>
            <a:r>
              <a:rPr lang="it-IT" dirty="0" err="1"/>
              <a:t>treat</a:t>
            </a:r>
            <a:r>
              <a:rPr lang="it-IT" dirty="0"/>
              <a:t> </a:t>
            </a:r>
            <a:r>
              <a:rPr lang="it-IT" dirty="0" err="1"/>
              <a:t>robots</a:t>
            </a:r>
            <a:r>
              <a:rPr lang="it-IT" dirty="0"/>
              <a:t> </a:t>
            </a:r>
            <a:r>
              <a:rPr lang="it-IT" dirty="0" err="1"/>
              <a:t>where</a:t>
            </a:r>
            <a:r>
              <a:rPr lang="it-IT" dirty="0"/>
              <a:t> </a:t>
            </a:r>
            <a:r>
              <a:rPr lang="it-IT" dirty="0" err="1"/>
              <a:t>underactuation</a:t>
            </a:r>
            <a:r>
              <a:rPr lang="it-IT" dirty="0"/>
              <a:t> </a:t>
            </a:r>
            <a:r>
              <a:rPr lang="it-IT" dirty="0" err="1"/>
              <a:t>is</a:t>
            </a:r>
            <a:r>
              <a:rPr lang="it-IT" dirty="0"/>
              <a:t> </a:t>
            </a:r>
            <a:r>
              <a:rPr lang="it-IT" dirty="0" err="1"/>
              <a:t>true</a:t>
            </a:r>
            <a:r>
              <a:rPr lang="it-IT" dirty="0"/>
              <a:t> for </a:t>
            </a:r>
            <a:r>
              <a:rPr lang="it-IT" dirty="0" err="1"/>
              <a:t>any</a:t>
            </a:r>
            <a:r>
              <a:rPr lang="it-IT" dirty="0"/>
              <a:t> (x, t).</a:t>
            </a:r>
          </a:p>
          <a:p>
            <a:br>
              <a:rPr lang="it-IT" dirty="0"/>
            </a:br>
            <a:r>
              <a:rPr lang="it-IT" dirty="0" err="1"/>
              <a:t>Meaning</a:t>
            </a:r>
            <a:r>
              <a:rPr lang="it-IT" dirty="0"/>
              <a:t>: the control </a:t>
            </a:r>
            <a:r>
              <a:rPr lang="it-IT" dirty="0" err="1"/>
              <a:t>directly</a:t>
            </a:r>
            <a:r>
              <a:rPr lang="it-IT" dirty="0"/>
              <a:t> </a:t>
            </a:r>
            <a:r>
              <a:rPr lang="it-IT" dirty="0" err="1"/>
              <a:t>affects</a:t>
            </a:r>
            <a:r>
              <a:rPr lang="it-IT" dirty="0"/>
              <a:t> </a:t>
            </a:r>
            <a:r>
              <a:rPr lang="it-IT" dirty="0" err="1"/>
              <a:t>only</a:t>
            </a:r>
            <a:r>
              <a:rPr lang="it-IT" dirty="0"/>
              <a:t> a subset of the state-</a:t>
            </a:r>
            <a:r>
              <a:rPr lang="it-IT" dirty="0" err="1"/>
              <a:t>space</a:t>
            </a:r>
            <a:r>
              <a:rPr lang="it-IT" dirty="0"/>
              <a:t>. </a:t>
            </a:r>
            <a:r>
              <a:rPr lang="it-IT" dirty="0" err="1"/>
              <a:t>Only</a:t>
            </a:r>
            <a:r>
              <a:rPr lang="it-IT" dirty="0"/>
              <a:t> a </a:t>
            </a:r>
            <a:r>
              <a:rPr lang="it-IT" dirty="0" err="1"/>
              <a:t>number</a:t>
            </a:r>
            <a:r>
              <a:rPr lang="it-IT" dirty="0"/>
              <a:t> m (</a:t>
            </a:r>
            <a:r>
              <a:rPr lang="it-IT" dirty="0" err="1"/>
              <a:t>dim</a:t>
            </a:r>
            <a:r>
              <a:rPr lang="it-IT" dirty="0"/>
              <a:t>(u)) of </a:t>
            </a:r>
            <a:r>
              <a:rPr lang="it-IT" dirty="0" err="1"/>
              <a:t>directions</a:t>
            </a:r>
            <a:r>
              <a:rPr lang="it-IT" dirty="0"/>
              <a:t> can be </a:t>
            </a:r>
            <a:r>
              <a:rPr lang="it-IT" dirty="0" err="1"/>
              <a:t>controlled</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3</a:t>
            </a:fld>
            <a:endParaRPr lang="it-IT"/>
          </a:p>
        </p:txBody>
      </p:sp>
    </p:spTree>
    <p:extLst>
      <p:ext uri="{BB962C8B-B14F-4D97-AF65-F5344CB8AC3E}">
        <p14:creationId xmlns:p14="http://schemas.microsoft.com/office/powerpoint/2010/main" val="268366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22</a:t>
            </a:fld>
            <a:endParaRPr lang="it-IT"/>
          </a:p>
        </p:txBody>
      </p:sp>
    </p:spTree>
    <p:extLst>
      <p:ext uri="{BB962C8B-B14F-4D97-AF65-F5344CB8AC3E}">
        <p14:creationId xmlns:p14="http://schemas.microsoft.com/office/powerpoint/2010/main" val="1792783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23</a:t>
            </a:fld>
            <a:endParaRPr lang="it-IT"/>
          </a:p>
        </p:txBody>
      </p:sp>
    </p:spTree>
    <p:extLst>
      <p:ext uri="{BB962C8B-B14F-4D97-AF65-F5344CB8AC3E}">
        <p14:creationId xmlns:p14="http://schemas.microsoft.com/office/powerpoint/2010/main" val="4112323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24</a:t>
            </a:fld>
            <a:endParaRPr lang="it-IT"/>
          </a:p>
        </p:txBody>
      </p:sp>
    </p:spTree>
    <p:extLst>
      <p:ext uri="{BB962C8B-B14F-4D97-AF65-F5344CB8AC3E}">
        <p14:creationId xmlns:p14="http://schemas.microsoft.com/office/powerpoint/2010/main" val="1530441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25</a:t>
            </a:fld>
            <a:endParaRPr lang="it-IT"/>
          </a:p>
        </p:txBody>
      </p:sp>
    </p:spTree>
    <p:extLst>
      <p:ext uri="{BB962C8B-B14F-4D97-AF65-F5344CB8AC3E}">
        <p14:creationId xmlns:p14="http://schemas.microsoft.com/office/powerpoint/2010/main" val="2323549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algn="l" rtl="0">
              <a:spcBef>
                <a:spcPts val="0"/>
              </a:spcBef>
              <a:spcAft>
                <a:spcPts val="1200"/>
              </a:spcAft>
            </a:pPr>
            <a:r>
              <a:rPr lang="en-US" sz="1800" b="0" i="0" u="none" strike="noStrike" dirty="0">
                <a:solidFill>
                  <a:srgbClr val="595959"/>
                </a:solidFill>
                <a:effectLst/>
                <a:latin typeface="Arial" panose="020B0604020202020204" pitchFamily="34" charset="0"/>
              </a:rPr>
              <a:t>When dealing with mechanical systems, we can solve three main control problems: P1, P2, P3. Since we’re working with UR, additional challenges that could arise are: […]</a:t>
            </a:r>
          </a:p>
          <a:p>
            <a:pPr marL="457200" algn="l" rtl="0">
              <a:spcBef>
                <a:spcPts val="0"/>
              </a:spcBef>
              <a:spcAft>
                <a:spcPts val="1200"/>
              </a:spcAft>
            </a:pPr>
            <a:endParaRPr lang="en-US" sz="1800" b="0" i="0" u="none" strike="noStrike" dirty="0">
              <a:solidFill>
                <a:srgbClr val="595959"/>
              </a:solidFill>
              <a:effectLst/>
              <a:latin typeface="Arial" panose="020B0604020202020204" pitchFamily="34" charset="0"/>
            </a:endParaRPr>
          </a:p>
          <a:p>
            <a:pPr marL="457200" algn="l" rtl="0">
              <a:spcBef>
                <a:spcPts val="0"/>
              </a:spcBef>
              <a:spcAft>
                <a:spcPts val="1200"/>
              </a:spcAft>
            </a:pPr>
            <a:r>
              <a:rPr lang="en-US" sz="1800" b="0" i="0" u="none" strike="noStrike" dirty="0">
                <a:solidFill>
                  <a:srgbClr val="595959"/>
                </a:solidFill>
                <a:effectLst/>
                <a:latin typeface="Arial" panose="020B0604020202020204" pitchFamily="34" charset="0"/>
              </a:rPr>
              <a:t>Precisely, we focus on the third problem P3: in particular, we look for a good trajectory that is able to bring the robot state to some desired reference configuration starting from an initial condition. The trajectory is implemented by designing a feedback control law.</a:t>
            </a:r>
            <a:br>
              <a:rPr lang="en-US" sz="1800" b="0" i="0" u="none" strike="noStrike" dirty="0">
                <a:solidFill>
                  <a:srgbClr val="595959"/>
                </a:solidFill>
                <a:effectLst/>
                <a:latin typeface="Arial" panose="020B0604020202020204" pitchFamily="34" charset="0"/>
              </a:rPr>
            </a:br>
            <a:r>
              <a:rPr lang="en-US" sz="1800" b="0" i="0" u="none" strike="noStrike" dirty="0">
                <a:solidFill>
                  <a:srgbClr val="595959"/>
                </a:solidFill>
                <a:effectLst/>
                <a:latin typeface="Arial" panose="020B0604020202020204" pitchFamily="34" charset="0"/>
              </a:rPr>
              <a:t>The control law design is further hindered by the presence of hard input constraints, which are introduced with the objective of describing the actual limitations of the robot actuators (lim. On velocity, torque </a:t>
            </a:r>
            <a:r>
              <a:rPr lang="en-US" sz="1800" b="0" i="0" u="none" strike="noStrike" dirty="0" err="1">
                <a:solidFill>
                  <a:srgbClr val="595959"/>
                </a:solidFill>
                <a:effectLst/>
                <a:latin typeface="Arial" panose="020B0604020202020204" pitchFamily="34" charset="0"/>
              </a:rPr>
              <a:t>etc</a:t>
            </a:r>
            <a:r>
              <a:rPr lang="en-US" sz="1800" b="0" i="0" u="none" strike="noStrike" dirty="0">
                <a:solidFill>
                  <a:srgbClr val="595959"/>
                </a:solidFill>
                <a:effectLst/>
                <a:latin typeface="Arial" panose="020B0604020202020204" pitchFamily="34" charset="0"/>
              </a:rPr>
              <a:t>) and must be satisfied strictly at all times.</a:t>
            </a:r>
            <a:br>
              <a:rPr lang="en-US" dirty="0"/>
            </a:b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4</a:t>
            </a:fld>
            <a:endParaRPr lang="it-IT"/>
          </a:p>
        </p:txBody>
      </p:sp>
    </p:spTree>
    <p:extLst>
      <p:ext uri="{BB962C8B-B14F-4D97-AF65-F5344CB8AC3E}">
        <p14:creationId xmlns:p14="http://schemas.microsoft.com/office/powerpoint/2010/main" val="212765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 </a:t>
            </a:r>
            <a:r>
              <a:rPr lang="it-IT" dirty="0" err="1"/>
              <a:t>widely-used</a:t>
            </a:r>
            <a:r>
              <a:rPr lang="it-IT" dirty="0"/>
              <a:t> class of </a:t>
            </a:r>
            <a:r>
              <a:rPr lang="it-IT" dirty="0" err="1"/>
              <a:t>optimal</a:t>
            </a:r>
            <a:r>
              <a:rPr lang="it-IT" dirty="0"/>
              <a:t> control </a:t>
            </a:r>
            <a:r>
              <a:rPr lang="it-IT" dirty="0" err="1"/>
              <a:t>algorithms</a:t>
            </a:r>
            <a:r>
              <a:rPr lang="it-IT" dirty="0"/>
              <a:t> </a:t>
            </a:r>
            <a:r>
              <a:rPr lang="it-IT" dirty="0" err="1"/>
              <a:t>that</a:t>
            </a:r>
            <a:r>
              <a:rPr lang="it-IT" dirty="0"/>
              <a:t> </a:t>
            </a:r>
            <a:r>
              <a:rPr lang="it-IT" dirty="0" err="1"/>
              <a:t>allows</a:t>
            </a:r>
            <a:r>
              <a:rPr lang="it-IT" dirty="0"/>
              <a:t> good </a:t>
            </a:r>
            <a:r>
              <a:rPr lang="it-IT" dirty="0" err="1"/>
              <a:t>trajectory</a:t>
            </a:r>
            <a:r>
              <a:rPr lang="it-IT" dirty="0"/>
              <a:t> tracking performance in UR (</a:t>
            </a:r>
            <a:r>
              <a:rPr lang="it-IT" dirty="0" err="1"/>
              <a:t>which</a:t>
            </a:r>
            <a:r>
              <a:rPr lang="it-IT" dirty="0"/>
              <a:t> </a:t>
            </a:r>
            <a:r>
              <a:rPr lang="it-IT" dirty="0" err="1"/>
              <a:t>present</a:t>
            </a:r>
            <a:r>
              <a:rPr lang="it-IT" dirty="0"/>
              <a:t> a high-degree of </a:t>
            </a:r>
            <a:r>
              <a:rPr lang="it-IT" dirty="0" err="1"/>
              <a:t>nonlinearity</a:t>
            </a:r>
            <a:r>
              <a:rPr lang="it-IT" dirty="0"/>
              <a:t>) </a:t>
            </a:r>
            <a:r>
              <a:rPr lang="it-IT" dirty="0" err="1"/>
              <a:t>is</a:t>
            </a:r>
            <a:r>
              <a:rPr lang="it-IT" dirty="0"/>
              <a:t> </a:t>
            </a:r>
            <a:r>
              <a:rPr lang="it-IT" dirty="0" err="1"/>
              <a:t>that</a:t>
            </a:r>
            <a:r>
              <a:rPr lang="it-IT" dirty="0"/>
              <a:t> of DDP </a:t>
            </a:r>
            <a:r>
              <a:rPr lang="it-IT" dirty="0" err="1"/>
              <a:t>methods</a:t>
            </a:r>
            <a:r>
              <a:rPr lang="it-IT" dirty="0"/>
              <a:t>.</a:t>
            </a:r>
          </a:p>
          <a:p>
            <a:endParaRPr lang="it-IT" dirty="0"/>
          </a:p>
          <a:p>
            <a:r>
              <a:rPr lang="it-IT" dirty="0"/>
              <a:t>Here, </a:t>
            </a:r>
            <a:r>
              <a:rPr lang="it-IT" dirty="0" err="1"/>
              <a:t>we</a:t>
            </a:r>
            <a:r>
              <a:rPr lang="it-IT" dirty="0"/>
              <a:t> </a:t>
            </a:r>
            <a:r>
              <a:rPr lang="it-IT" dirty="0" err="1"/>
              <a:t>present</a:t>
            </a:r>
            <a:r>
              <a:rPr lang="it-IT" dirty="0"/>
              <a:t> a brief </a:t>
            </a:r>
            <a:r>
              <a:rPr lang="it-IT" dirty="0" err="1"/>
              <a:t>overview</a:t>
            </a:r>
            <a:r>
              <a:rPr lang="it-IT" dirty="0"/>
              <a:t> of the DDP </a:t>
            </a:r>
            <a:r>
              <a:rPr lang="it-IT" dirty="0" err="1"/>
              <a:t>algorithm</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5</a:t>
            </a:fld>
            <a:endParaRPr lang="it-IT"/>
          </a:p>
        </p:txBody>
      </p:sp>
    </p:spTree>
    <p:extLst>
      <p:ext uri="{BB962C8B-B14F-4D97-AF65-F5344CB8AC3E}">
        <p14:creationId xmlns:p14="http://schemas.microsoft.com/office/powerpoint/2010/main" val="145238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numerical</a:t>
            </a:r>
            <a:r>
              <a:rPr lang="it-IT" dirty="0"/>
              <a:t> </a:t>
            </a:r>
            <a:r>
              <a:rPr lang="it-IT" dirty="0" err="1"/>
              <a:t>implementation</a:t>
            </a:r>
            <a:r>
              <a:rPr lang="it-IT" dirty="0"/>
              <a:t> of the DDP </a:t>
            </a:r>
            <a:r>
              <a:rPr lang="it-IT" dirty="0" err="1"/>
              <a:t>algorithm</a:t>
            </a:r>
            <a:r>
              <a:rPr lang="it-IT" dirty="0"/>
              <a:t> </a:t>
            </a:r>
            <a:r>
              <a:rPr lang="it-IT" dirty="0" err="1"/>
              <a:t>is</a:t>
            </a:r>
            <a:r>
              <a:rPr lang="it-IT" dirty="0"/>
              <a:t> </a:t>
            </a:r>
            <a:r>
              <a:rPr lang="it-IT" dirty="0" err="1"/>
              <a:t>built</a:t>
            </a:r>
            <a:r>
              <a:rPr lang="it-IT" dirty="0"/>
              <a:t> on a time-discrete </a:t>
            </a:r>
            <a:r>
              <a:rPr lang="it-IT" dirty="0" err="1"/>
              <a:t>optimal</a:t>
            </a:r>
            <a:r>
              <a:rPr lang="it-IT" dirty="0"/>
              <a:t> control </a:t>
            </a:r>
            <a:r>
              <a:rPr lang="it-IT" dirty="0" err="1"/>
              <a:t>problem</a:t>
            </a:r>
            <a:r>
              <a:rPr lang="it-IT" dirty="0"/>
              <a:t> </a:t>
            </a:r>
            <a:r>
              <a:rPr lang="it-IT" dirty="0" err="1"/>
              <a:t>encoding</a:t>
            </a:r>
            <a:r>
              <a:rPr lang="it-IT" dirty="0"/>
              <a:t> </a:t>
            </a:r>
            <a:r>
              <a:rPr lang="it-IT" dirty="0" err="1"/>
              <a:t>both</a:t>
            </a:r>
            <a:r>
              <a:rPr lang="it-IT" dirty="0"/>
              <a:t> the system dynamics and the control </a:t>
            </a:r>
            <a:r>
              <a:rPr lang="it-IT" dirty="0" err="1"/>
              <a:t>objective</a:t>
            </a:r>
            <a:r>
              <a:rPr lang="it-IT" dirty="0"/>
              <a:t>.</a:t>
            </a:r>
            <a:br>
              <a:rPr lang="it-IT" dirty="0"/>
            </a:br>
            <a:br>
              <a:rPr lang="it-IT" dirty="0"/>
            </a:br>
            <a:r>
              <a:rPr lang="it-IT" dirty="0"/>
              <a:t>One </a:t>
            </a:r>
            <a:r>
              <a:rPr lang="it-IT" dirty="0" err="1"/>
              <a:t>possible</a:t>
            </a:r>
            <a:r>
              <a:rPr lang="it-IT" dirty="0"/>
              <a:t> way for </a:t>
            </a:r>
            <a:r>
              <a:rPr lang="it-IT" dirty="0" err="1"/>
              <a:t>discretizing</a:t>
            </a:r>
            <a:r>
              <a:rPr lang="it-IT" dirty="0"/>
              <a:t> the </a:t>
            </a:r>
            <a:r>
              <a:rPr lang="it-IT" dirty="0" err="1"/>
              <a:t>mathematical</a:t>
            </a:r>
            <a:r>
              <a:rPr lang="it-IT" dirty="0"/>
              <a:t> model of a UR </a:t>
            </a:r>
            <a:r>
              <a:rPr lang="it-IT" dirty="0" err="1"/>
              <a:t>is</a:t>
            </a:r>
            <a:r>
              <a:rPr lang="it-IT" dirty="0"/>
              <a:t> to use an </a:t>
            </a:r>
            <a:r>
              <a:rPr lang="it-IT" dirty="0" err="1"/>
              <a:t>integration</a:t>
            </a:r>
            <a:r>
              <a:rPr lang="it-IT" dirty="0"/>
              <a:t> </a:t>
            </a:r>
            <a:r>
              <a:rPr lang="it-IT" dirty="0" err="1"/>
              <a:t>method</a:t>
            </a:r>
            <a:r>
              <a:rPr lang="it-IT" dirty="0"/>
              <a:t> </a:t>
            </a:r>
            <a:r>
              <a:rPr lang="it-IT" dirty="0" err="1"/>
              <a:t>such</a:t>
            </a:r>
            <a:r>
              <a:rPr lang="it-IT" dirty="0"/>
              <a:t> </a:t>
            </a:r>
            <a:r>
              <a:rPr lang="it-IT" dirty="0" err="1"/>
              <a:t>as</a:t>
            </a:r>
            <a:r>
              <a:rPr lang="it-IT" dirty="0"/>
              <a:t> </a:t>
            </a:r>
            <a:r>
              <a:rPr lang="it-IT" dirty="0" err="1"/>
              <a:t>Euler’s</a:t>
            </a:r>
            <a:r>
              <a:rPr lang="it-IT" dirty="0"/>
              <a:t> FM. Given a control input, a state </a:t>
            </a:r>
            <a:r>
              <a:rPr lang="it-IT" dirty="0" err="1"/>
              <a:t>vector</a:t>
            </a:r>
            <a:r>
              <a:rPr lang="it-IT" dirty="0"/>
              <a:t> and a step time T, the </a:t>
            </a:r>
            <a:r>
              <a:rPr lang="it-IT" dirty="0" err="1"/>
              <a:t>discretized</a:t>
            </a:r>
            <a:r>
              <a:rPr lang="it-IT" dirty="0"/>
              <a:t> dynamics </a:t>
            </a:r>
            <a:r>
              <a:rPr lang="it-IT" dirty="0" err="1"/>
              <a:t>is</a:t>
            </a:r>
            <a:r>
              <a:rPr lang="it-IT" dirty="0"/>
              <a:t> […].</a:t>
            </a:r>
            <a:br>
              <a:rPr lang="it-IT" dirty="0"/>
            </a:br>
            <a:br>
              <a:rPr lang="it-IT" dirty="0"/>
            </a:br>
            <a:r>
              <a:rPr lang="it-IT" dirty="0"/>
              <a:t>The cost </a:t>
            </a:r>
            <a:r>
              <a:rPr lang="it-IT" dirty="0" err="1"/>
              <a:t>function</a:t>
            </a:r>
            <a:r>
              <a:rPr lang="it-IT" dirty="0"/>
              <a:t> to </a:t>
            </a:r>
            <a:r>
              <a:rPr lang="it-IT" dirty="0" err="1"/>
              <a:t>minimize</a:t>
            </a:r>
            <a:r>
              <a:rPr lang="it-IT" dirty="0"/>
              <a:t> </a:t>
            </a:r>
            <a:r>
              <a:rPr lang="it-IT" dirty="0" err="1"/>
              <a:t>comes</a:t>
            </a:r>
            <a:r>
              <a:rPr lang="it-IT" dirty="0"/>
              <a:t> from the sum of the running cost and a terminal cost. Simple and common </a:t>
            </a:r>
            <a:r>
              <a:rPr lang="it-IT" dirty="0" err="1"/>
              <a:t>choices</a:t>
            </a:r>
            <a:r>
              <a:rPr lang="it-IT" dirty="0"/>
              <a:t> are </a:t>
            </a:r>
            <a:r>
              <a:rPr lang="it-IT" dirty="0" err="1"/>
              <a:t>quadratic</a:t>
            </a:r>
            <a:r>
              <a:rPr lang="it-IT" dirty="0"/>
              <a:t> </a:t>
            </a:r>
            <a:r>
              <a:rPr lang="it-IT" dirty="0" err="1"/>
              <a:t>forms</a:t>
            </a:r>
            <a:r>
              <a:rPr lang="it-IT" dirty="0"/>
              <a:t>.</a:t>
            </a:r>
            <a:br>
              <a:rPr lang="it-IT" dirty="0"/>
            </a:br>
            <a:br>
              <a:rPr lang="it-IT" dirty="0"/>
            </a:br>
            <a:r>
              <a:rPr lang="it-IT" dirty="0"/>
              <a:t>The </a:t>
            </a:r>
            <a:r>
              <a:rPr lang="it-IT" dirty="0" err="1"/>
              <a:t>optimal</a:t>
            </a:r>
            <a:r>
              <a:rPr lang="it-IT" dirty="0"/>
              <a:t> control </a:t>
            </a:r>
            <a:r>
              <a:rPr lang="it-IT" dirty="0" err="1"/>
              <a:t>sequence</a:t>
            </a:r>
            <a:r>
              <a:rPr lang="it-IT" dirty="0"/>
              <a:t> to feed to the system </a:t>
            </a:r>
            <a:r>
              <a:rPr lang="it-IT" dirty="0" err="1"/>
              <a:t>is</a:t>
            </a:r>
            <a:r>
              <a:rPr lang="it-IT" dirty="0"/>
              <a:t> the one </a:t>
            </a:r>
            <a:r>
              <a:rPr lang="it-IT" dirty="0" err="1"/>
              <a:t>that</a:t>
            </a:r>
            <a:r>
              <a:rPr lang="it-IT" dirty="0"/>
              <a:t> </a:t>
            </a:r>
            <a:r>
              <a:rPr lang="it-IT" dirty="0" err="1"/>
              <a:t>minimizes</a:t>
            </a:r>
            <a:r>
              <a:rPr lang="it-IT" dirty="0"/>
              <a:t> the cost </a:t>
            </a:r>
            <a:r>
              <a:rPr lang="it-IT" dirty="0" err="1"/>
              <a:t>function</a:t>
            </a:r>
            <a:r>
              <a:rPr lang="it-IT" dirty="0"/>
              <a:t> J </a:t>
            </a:r>
            <a:r>
              <a:rPr lang="it-IT" dirty="0" err="1"/>
              <a:t>according</a:t>
            </a:r>
            <a:r>
              <a:rPr lang="it-IT" dirty="0"/>
              <a:t> to the </a:t>
            </a:r>
            <a:r>
              <a:rPr lang="it-IT" dirty="0" err="1"/>
              <a:t>discretized</a:t>
            </a:r>
            <a:r>
              <a:rPr lang="it-IT" dirty="0"/>
              <a:t> system dynamics.</a:t>
            </a:r>
            <a:br>
              <a:rPr lang="it-IT" dirty="0"/>
            </a:br>
            <a:br>
              <a:rPr lang="it-IT" dirty="0"/>
            </a:br>
            <a:r>
              <a:rPr lang="it-IT" dirty="0" err="1"/>
              <a:t>Notice</a:t>
            </a:r>
            <a:r>
              <a:rPr lang="it-IT" dirty="0"/>
              <a:t> </a:t>
            </a:r>
            <a:r>
              <a:rPr lang="it-IT" dirty="0" err="1"/>
              <a:t>that</a:t>
            </a:r>
            <a:r>
              <a:rPr lang="it-IT" dirty="0"/>
              <a:t> the DDP </a:t>
            </a:r>
            <a:r>
              <a:rPr lang="it-IT" dirty="0" err="1"/>
              <a:t>algorithm</a:t>
            </a:r>
            <a:r>
              <a:rPr lang="it-IT" dirty="0"/>
              <a:t> alone </a:t>
            </a:r>
            <a:r>
              <a:rPr lang="it-IT" dirty="0" err="1"/>
              <a:t>does</a:t>
            </a:r>
            <a:r>
              <a:rPr lang="it-IT" dirty="0"/>
              <a:t> </a:t>
            </a:r>
            <a:r>
              <a:rPr lang="it-IT" dirty="0" err="1"/>
              <a:t>not</a:t>
            </a:r>
            <a:r>
              <a:rPr lang="it-IT" dirty="0"/>
              <a:t> </a:t>
            </a:r>
            <a:r>
              <a:rPr lang="it-IT" dirty="0" err="1"/>
              <a:t>allow</a:t>
            </a:r>
            <a:r>
              <a:rPr lang="it-IT" dirty="0"/>
              <a:t> to </a:t>
            </a:r>
            <a:r>
              <a:rPr lang="it-IT" dirty="0" err="1"/>
              <a:t>enforce</a:t>
            </a:r>
            <a:r>
              <a:rPr lang="it-IT" dirty="0"/>
              <a:t> a </a:t>
            </a:r>
            <a:r>
              <a:rPr lang="it-IT" dirty="0" err="1"/>
              <a:t>constraint</a:t>
            </a:r>
            <a:r>
              <a:rPr lang="it-IT" dirty="0"/>
              <a:t> on the </a:t>
            </a:r>
            <a:r>
              <a:rPr lang="it-IT" dirty="0" err="1"/>
              <a:t>final</a:t>
            </a:r>
            <a:r>
              <a:rPr lang="it-IT" dirty="0"/>
              <a:t> state, i.e. the terminal cost </a:t>
            </a:r>
            <a:r>
              <a:rPr lang="it-IT" dirty="0" err="1"/>
              <a:t>is</a:t>
            </a:r>
            <a:r>
              <a:rPr lang="it-IT" dirty="0"/>
              <a:t> </a:t>
            </a:r>
            <a:r>
              <a:rPr lang="it-IT" dirty="0" err="1"/>
              <a:t>crucial</a:t>
            </a:r>
            <a:r>
              <a:rPr lang="it-IT" dirty="0"/>
              <a:t> to guide the system </a:t>
            </a:r>
            <a:r>
              <a:rPr lang="it-IT" dirty="0" err="1"/>
              <a:t>toward</a:t>
            </a:r>
            <a:r>
              <a:rPr lang="it-IT" dirty="0"/>
              <a:t> the </a:t>
            </a:r>
            <a:r>
              <a:rPr lang="it-IT" dirty="0" err="1"/>
              <a:t>desired</a:t>
            </a:r>
            <a:r>
              <a:rPr lang="it-IT" dirty="0"/>
              <a:t> </a:t>
            </a:r>
            <a:r>
              <a:rPr lang="it-IT" dirty="0" err="1"/>
              <a:t>equilibrium</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6</a:t>
            </a:fld>
            <a:endParaRPr lang="it-IT"/>
          </a:p>
        </p:txBody>
      </p:sp>
    </p:spTree>
    <p:extLst>
      <p:ext uri="{BB962C8B-B14F-4D97-AF65-F5344CB8AC3E}">
        <p14:creationId xmlns:p14="http://schemas.microsoft.com/office/powerpoint/2010/main" val="222145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DDP </a:t>
            </a:r>
            <a:r>
              <a:rPr lang="it-IT" dirty="0" err="1"/>
              <a:t>alg</a:t>
            </a:r>
            <a:r>
              <a:rPr lang="it-IT" dirty="0"/>
              <a:t> plays </a:t>
            </a:r>
            <a:r>
              <a:rPr lang="it-IT" dirty="0" err="1"/>
              <a:t>around</a:t>
            </a:r>
            <a:r>
              <a:rPr lang="it-IT" dirty="0"/>
              <a:t> the so-</a:t>
            </a:r>
            <a:r>
              <a:rPr lang="it-IT" dirty="0" err="1"/>
              <a:t>called</a:t>
            </a:r>
            <a:r>
              <a:rPr lang="it-IT" dirty="0"/>
              <a:t> </a:t>
            </a:r>
            <a:r>
              <a:rPr lang="it-IT" dirty="0" err="1"/>
              <a:t>value</a:t>
            </a:r>
            <a:r>
              <a:rPr lang="it-IT" dirty="0"/>
              <a:t> </a:t>
            </a:r>
            <a:r>
              <a:rPr lang="it-IT" dirty="0" err="1"/>
              <a:t>function</a:t>
            </a:r>
            <a:r>
              <a:rPr lang="it-IT" dirty="0"/>
              <a:t>, </a:t>
            </a:r>
            <a:r>
              <a:rPr lang="it-IT" dirty="0" err="1"/>
              <a:t>defined</a:t>
            </a:r>
            <a:r>
              <a:rPr lang="it-IT" dirty="0"/>
              <a:t> </a:t>
            </a:r>
            <a:r>
              <a:rPr lang="it-IT" dirty="0" err="1"/>
              <a:t>as</a:t>
            </a:r>
            <a:r>
              <a:rPr lang="it-IT" dirty="0"/>
              <a:t> the minimum cost-to-go from time instant i </a:t>
            </a:r>
            <a:r>
              <a:rPr lang="it-IT" dirty="0" err="1"/>
              <a:t>until</a:t>
            </a:r>
            <a:r>
              <a:rPr lang="it-IT" dirty="0"/>
              <a:t> the end of the </a:t>
            </a:r>
            <a:r>
              <a:rPr lang="it-IT" dirty="0" err="1"/>
              <a:t>prediction</a:t>
            </a:r>
            <a:r>
              <a:rPr lang="it-IT" dirty="0"/>
              <a:t> </a:t>
            </a:r>
            <a:r>
              <a:rPr lang="it-IT" dirty="0" err="1"/>
              <a:t>horizon</a:t>
            </a:r>
            <a:r>
              <a:rPr lang="it-IT" dirty="0"/>
              <a:t>. </a:t>
            </a:r>
            <a:br>
              <a:rPr lang="it-IT" dirty="0"/>
            </a:br>
            <a:br>
              <a:rPr lang="it-IT" dirty="0"/>
            </a:br>
            <a:r>
              <a:rPr lang="it-IT" dirty="0" err="1"/>
              <a:t>According</a:t>
            </a:r>
            <a:r>
              <a:rPr lang="it-IT" dirty="0"/>
              <a:t> to BOP the </a:t>
            </a:r>
            <a:r>
              <a:rPr lang="it-IT" dirty="0" err="1"/>
              <a:t>value</a:t>
            </a:r>
            <a:r>
              <a:rPr lang="it-IT" dirty="0"/>
              <a:t> </a:t>
            </a:r>
            <a:r>
              <a:rPr lang="it-IT" dirty="0" err="1"/>
              <a:t>function</a:t>
            </a:r>
            <a:r>
              <a:rPr lang="it-IT" dirty="0"/>
              <a:t> can be </a:t>
            </a:r>
            <a:r>
              <a:rPr lang="it-IT" dirty="0" err="1"/>
              <a:t>rewritten</a:t>
            </a:r>
            <a:r>
              <a:rPr lang="it-IT" dirty="0"/>
              <a:t> </a:t>
            </a:r>
            <a:r>
              <a:rPr lang="it-IT" dirty="0" err="1"/>
              <a:t>recursively</a:t>
            </a:r>
            <a:r>
              <a:rPr lang="it-IT" dirty="0"/>
              <a:t> </a:t>
            </a:r>
            <a:r>
              <a:rPr lang="it-IT" dirty="0" err="1"/>
              <a:t>as</a:t>
            </a:r>
            <a:r>
              <a:rPr lang="it-IT" dirty="0"/>
              <a:t> […], with the Q-</a:t>
            </a:r>
            <a:r>
              <a:rPr lang="it-IT" dirty="0" err="1"/>
              <a:t>function</a:t>
            </a:r>
            <a:r>
              <a:rPr lang="it-IT" dirty="0"/>
              <a:t> </a:t>
            </a:r>
            <a:r>
              <a:rPr lang="it-IT" dirty="0" err="1"/>
              <a:t>being</a:t>
            </a:r>
            <a:r>
              <a:rPr lang="it-IT" dirty="0"/>
              <a:t> the </a:t>
            </a:r>
            <a:r>
              <a:rPr lang="it-IT" dirty="0" err="1"/>
              <a:t>argument</a:t>
            </a:r>
            <a:r>
              <a:rPr lang="it-IT" dirty="0"/>
              <a:t> of the </a:t>
            </a:r>
            <a:r>
              <a:rPr lang="it-IT" dirty="0" err="1"/>
              <a:t>minimization</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7</a:t>
            </a:fld>
            <a:endParaRPr lang="it-IT"/>
          </a:p>
        </p:txBody>
      </p:sp>
    </p:spTree>
    <p:extLst>
      <p:ext uri="{BB962C8B-B14F-4D97-AF65-F5344CB8AC3E}">
        <p14:creationId xmlns:p14="http://schemas.microsoft.com/office/powerpoint/2010/main" val="215357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Q-</a:t>
            </a:r>
            <a:r>
              <a:rPr lang="it-IT" dirty="0" err="1"/>
              <a:t>function</a:t>
            </a:r>
            <a:r>
              <a:rPr lang="it-IT" dirty="0"/>
              <a:t> </a:t>
            </a:r>
            <a:r>
              <a:rPr lang="it-IT" dirty="0" err="1"/>
              <a:t>that</a:t>
            </a:r>
            <a:r>
              <a:rPr lang="it-IT" dirty="0"/>
              <a:t> </a:t>
            </a:r>
            <a:r>
              <a:rPr lang="it-IT" dirty="0" err="1"/>
              <a:t>we’ve</a:t>
            </a:r>
            <a:r>
              <a:rPr lang="it-IT" dirty="0"/>
              <a:t> just </a:t>
            </a:r>
            <a:r>
              <a:rPr lang="it-IT" dirty="0" err="1"/>
              <a:t>introduced</a:t>
            </a:r>
            <a:r>
              <a:rPr lang="it-IT" dirty="0"/>
              <a:t> can be </a:t>
            </a:r>
            <a:r>
              <a:rPr lang="it-IT" dirty="0" err="1"/>
              <a:t>expanded</a:t>
            </a:r>
            <a:r>
              <a:rPr lang="it-IT" dirty="0"/>
              <a:t> </a:t>
            </a:r>
            <a:r>
              <a:rPr lang="it-IT" dirty="0" err="1"/>
              <a:t>using</a:t>
            </a:r>
            <a:r>
              <a:rPr lang="it-IT" dirty="0"/>
              <a:t> </a:t>
            </a:r>
            <a:r>
              <a:rPr lang="it-IT" dirty="0" err="1"/>
              <a:t>Taylor’s</a:t>
            </a:r>
            <a:r>
              <a:rPr lang="it-IT" dirty="0"/>
              <a:t> second-</a:t>
            </a:r>
            <a:r>
              <a:rPr lang="it-IT" dirty="0" err="1"/>
              <a:t>order</a:t>
            </a:r>
            <a:r>
              <a:rPr lang="it-IT" dirty="0"/>
              <a:t> </a:t>
            </a:r>
            <a:r>
              <a:rPr lang="it-IT" dirty="0" err="1"/>
              <a:t>approximation</a:t>
            </a:r>
            <a:r>
              <a:rPr lang="it-IT" dirty="0"/>
              <a:t> </a:t>
            </a:r>
            <a:r>
              <a:rPr lang="it-IT" dirty="0" err="1"/>
              <a:t>around</a:t>
            </a:r>
            <a:r>
              <a:rPr lang="it-IT" dirty="0"/>
              <a:t> a </a:t>
            </a:r>
            <a:r>
              <a:rPr lang="it-IT" dirty="0" err="1"/>
              <a:t>nominal</a:t>
            </a:r>
            <a:r>
              <a:rPr lang="it-IT" dirty="0"/>
              <a:t> state-control </a:t>
            </a:r>
            <a:r>
              <a:rPr lang="it-IT" dirty="0" err="1"/>
              <a:t>pair</a:t>
            </a:r>
            <a:r>
              <a:rPr lang="it-IT" dirty="0"/>
              <a:t>, and the </a:t>
            </a:r>
            <a:r>
              <a:rPr lang="it-IT" dirty="0" err="1"/>
              <a:t>same</a:t>
            </a:r>
            <a:r>
              <a:rPr lang="it-IT" dirty="0"/>
              <a:t> can be </a:t>
            </a:r>
            <a:r>
              <a:rPr lang="it-IT" dirty="0" err="1"/>
              <a:t>done</a:t>
            </a:r>
            <a:r>
              <a:rPr lang="it-IT" dirty="0"/>
              <a:t> for the </a:t>
            </a:r>
            <a:r>
              <a:rPr lang="it-IT" dirty="0" err="1"/>
              <a:t>value</a:t>
            </a:r>
            <a:r>
              <a:rPr lang="it-IT" dirty="0"/>
              <a:t> </a:t>
            </a:r>
            <a:r>
              <a:rPr lang="it-IT" dirty="0" err="1"/>
              <a:t>function</a:t>
            </a:r>
            <a:r>
              <a:rPr lang="it-IT" dirty="0"/>
              <a:t>.</a:t>
            </a:r>
            <a:br>
              <a:rPr lang="it-IT" dirty="0"/>
            </a:br>
            <a:br>
              <a:rPr lang="it-IT" dirty="0"/>
            </a:br>
            <a:r>
              <a:rPr lang="it-IT" dirty="0"/>
              <a:t>The </a:t>
            </a:r>
            <a:r>
              <a:rPr lang="it-IT" dirty="0" err="1"/>
              <a:t>values</a:t>
            </a:r>
            <a:r>
              <a:rPr lang="it-IT" dirty="0"/>
              <a:t> of the </a:t>
            </a:r>
            <a:r>
              <a:rPr lang="it-IT" dirty="0" err="1"/>
              <a:t>hessians</a:t>
            </a:r>
            <a:r>
              <a:rPr lang="it-IT" dirty="0"/>
              <a:t> and the </a:t>
            </a:r>
            <a:r>
              <a:rPr lang="it-IT" dirty="0" err="1"/>
              <a:t>gradients</a:t>
            </a:r>
            <a:r>
              <a:rPr lang="it-IT" dirty="0"/>
              <a:t> are </a:t>
            </a:r>
            <a:r>
              <a:rPr lang="it-IT" dirty="0" err="1"/>
              <a:t>those</a:t>
            </a:r>
            <a:r>
              <a:rPr lang="it-IT" dirty="0"/>
              <a:t> in the </a:t>
            </a:r>
            <a:r>
              <a:rPr lang="it-IT" dirty="0" err="1"/>
              <a:t>right</a:t>
            </a:r>
            <a:r>
              <a:rPr lang="it-IT" dirty="0"/>
              <a:t> </a:t>
            </a:r>
            <a:r>
              <a:rPr lang="it-IT" dirty="0" err="1"/>
              <a:t>lower</a:t>
            </a:r>
            <a:r>
              <a:rPr lang="it-IT" dirty="0"/>
              <a:t> corner, and </a:t>
            </a:r>
            <a:r>
              <a:rPr lang="it-IT" dirty="0" err="1"/>
              <a:t>they</a:t>
            </a:r>
            <a:r>
              <a:rPr lang="it-IT" dirty="0"/>
              <a:t> </a:t>
            </a:r>
            <a:r>
              <a:rPr lang="it-IT" dirty="0" err="1"/>
              <a:t>have</a:t>
            </a:r>
            <a:r>
              <a:rPr lang="it-IT" dirty="0"/>
              <a:t> </a:t>
            </a:r>
            <a:r>
              <a:rPr lang="it-IT" dirty="0" err="1"/>
              <a:t>been</a:t>
            </a:r>
            <a:r>
              <a:rPr lang="it-IT" dirty="0"/>
              <a:t> </a:t>
            </a:r>
            <a:r>
              <a:rPr lang="it-IT" dirty="0" err="1"/>
              <a:t>extracted</a:t>
            </a:r>
            <a:r>
              <a:rPr lang="it-IT" dirty="0"/>
              <a:t> from the </a:t>
            </a:r>
            <a:r>
              <a:rPr lang="it-IT" dirty="0" err="1"/>
              <a:t>expansion</a:t>
            </a:r>
            <a:r>
              <a:rPr lang="it-IT" dirty="0"/>
              <a:t>. The </a:t>
            </a:r>
            <a:r>
              <a:rPr lang="it-IT" dirty="0" err="1"/>
              <a:t>optimal</a:t>
            </a:r>
            <a:r>
              <a:rPr lang="it-IT" dirty="0"/>
              <a:t> control </a:t>
            </a:r>
            <a:r>
              <a:rPr lang="it-IT" dirty="0" err="1"/>
              <a:t>adjustment</a:t>
            </a:r>
            <a:r>
              <a:rPr lang="it-IT" dirty="0"/>
              <a:t> with </a:t>
            </a:r>
            <a:r>
              <a:rPr lang="it-IT" dirty="0" err="1"/>
              <a:t>respect</a:t>
            </a:r>
            <a:r>
              <a:rPr lang="it-IT" dirty="0"/>
              <a:t> to a state </a:t>
            </a:r>
            <a:r>
              <a:rPr lang="it-IT" dirty="0" err="1"/>
              <a:t>deviation</a:t>
            </a:r>
            <a:r>
              <a:rPr lang="it-IT" dirty="0"/>
              <a:t> </a:t>
            </a:r>
            <a:r>
              <a:rPr lang="it-IT" dirty="0" err="1"/>
              <a:t>delta_x</a:t>
            </a:r>
            <a:r>
              <a:rPr lang="it-IT" dirty="0"/>
              <a:t> </a:t>
            </a:r>
            <a:r>
              <a:rPr lang="it-IT" dirty="0" err="1"/>
              <a:t>is</a:t>
            </a:r>
            <a:r>
              <a:rPr lang="it-IT" dirty="0"/>
              <a:t> </a:t>
            </a:r>
            <a:r>
              <a:rPr lang="it-IT" dirty="0" err="1"/>
              <a:t>obtained</a:t>
            </a:r>
            <a:r>
              <a:rPr lang="it-IT" dirty="0"/>
              <a:t> by </a:t>
            </a:r>
            <a:r>
              <a:rPr lang="it-IT" dirty="0" err="1"/>
              <a:t>minimizing</a:t>
            </a:r>
            <a:r>
              <a:rPr lang="it-IT" dirty="0"/>
              <a:t> the </a:t>
            </a:r>
            <a:r>
              <a:rPr lang="it-IT" dirty="0" err="1"/>
              <a:t>quadratic</a:t>
            </a:r>
            <a:r>
              <a:rPr lang="it-IT" dirty="0"/>
              <a:t> model of the Q-</a:t>
            </a:r>
            <a:r>
              <a:rPr lang="it-IT" dirty="0" err="1"/>
              <a:t>function</a:t>
            </a:r>
            <a:r>
              <a:rPr lang="it-IT" dirty="0"/>
              <a:t> with </a:t>
            </a:r>
            <a:r>
              <a:rPr lang="it-IT" dirty="0" err="1"/>
              <a:t>respect</a:t>
            </a:r>
            <a:r>
              <a:rPr lang="it-IT" dirty="0"/>
              <a:t> to </a:t>
            </a:r>
            <a:r>
              <a:rPr lang="it-IT" dirty="0" err="1"/>
              <a:t>delta_u</a:t>
            </a:r>
            <a:r>
              <a:rPr lang="it-IT" dirty="0"/>
              <a:t>, </a:t>
            </a:r>
            <a:r>
              <a:rPr lang="it-IT" dirty="0" err="1"/>
              <a:t>yielding</a:t>
            </a:r>
            <a:r>
              <a:rPr lang="it-IT" dirty="0"/>
              <a:t> a </a:t>
            </a:r>
            <a:r>
              <a:rPr lang="it-IT" dirty="0" err="1"/>
              <a:t>local</a:t>
            </a:r>
            <a:r>
              <a:rPr lang="it-IT" dirty="0"/>
              <a:t> state-affine policy </a:t>
            </a:r>
            <a:r>
              <a:rPr lang="it-IT" dirty="0" err="1"/>
              <a:t>delta_u_star</a:t>
            </a:r>
            <a:r>
              <a:rPr lang="it-IT" dirty="0"/>
              <a:t>.</a:t>
            </a:r>
          </a:p>
          <a:p>
            <a:endParaRPr lang="it-IT" dirty="0"/>
          </a:p>
          <a:p>
            <a:r>
              <a:rPr lang="it-IT" dirty="0" err="1"/>
              <a:t>Notice</a:t>
            </a:r>
            <a:r>
              <a:rPr lang="it-IT" dirty="0"/>
              <a:t> </a:t>
            </a:r>
            <a:r>
              <a:rPr lang="it-IT" dirty="0" err="1"/>
              <a:t>that</a:t>
            </a:r>
            <a:r>
              <a:rPr lang="it-IT" dirty="0"/>
              <a:t> the </a:t>
            </a:r>
            <a:r>
              <a:rPr lang="it-IT" dirty="0" err="1"/>
              <a:t>coefficients</a:t>
            </a:r>
            <a:r>
              <a:rPr lang="it-IT" dirty="0"/>
              <a:t> of the </a:t>
            </a:r>
            <a:r>
              <a:rPr lang="it-IT" dirty="0" err="1"/>
              <a:t>quadratic</a:t>
            </a:r>
            <a:r>
              <a:rPr lang="it-IT" dirty="0"/>
              <a:t> </a:t>
            </a:r>
            <a:r>
              <a:rPr lang="it-IT" dirty="0" err="1"/>
              <a:t>approximations</a:t>
            </a:r>
            <a:r>
              <a:rPr lang="it-IT" dirty="0"/>
              <a:t> are </a:t>
            </a:r>
            <a:r>
              <a:rPr lang="it-IT" dirty="0" err="1"/>
              <a:t>linked</a:t>
            </a:r>
            <a:r>
              <a:rPr lang="it-IT" dirty="0"/>
              <a:t> </a:t>
            </a:r>
            <a:r>
              <a:rPr lang="it-IT" dirty="0" err="1"/>
              <a:t>recursively</a:t>
            </a:r>
            <a:r>
              <a:rPr lang="it-IT" dirty="0"/>
              <a:t>: the </a:t>
            </a:r>
            <a:r>
              <a:rPr lang="it-IT" dirty="0" err="1"/>
              <a:t>coefficients</a:t>
            </a:r>
            <a:r>
              <a:rPr lang="it-IT" dirty="0"/>
              <a:t> of Q </a:t>
            </a:r>
            <a:r>
              <a:rPr lang="it-IT" dirty="0" err="1"/>
              <a:t>depend</a:t>
            </a:r>
            <a:r>
              <a:rPr lang="it-IT" dirty="0"/>
              <a:t> on the </a:t>
            </a:r>
            <a:r>
              <a:rPr lang="it-IT" dirty="0" err="1"/>
              <a:t>coefficients</a:t>
            </a:r>
            <a:r>
              <a:rPr lang="it-IT" dirty="0"/>
              <a:t> of V </a:t>
            </a:r>
            <a:r>
              <a:rPr lang="it-IT" dirty="0" err="1"/>
              <a:t>at</a:t>
            </a:r>
            <a:r>
              <a:rPr lang="it-IT" dirty="0"/>
              <a:t> the </a:t>
            </a:r>
            <a:r>
              <a:rPr lang="it-IT" dirty="0" err="1"/>
              <a:t>next</a:t>
            </a:r>
            <a:r>
              <a:rPr lang="it-IT" dirty="0"/>
              <a:t> time instant, </a:t>
            </a:r>
            <a:r>
              <a:rPr lang="it-IT" dirty="0" err="1"/>
              <a:t>while</a:t>
            </a:r>
            <a:r>
              <a:rPr lang="it-IT" dirty="0"/>
              <a:t> the </a:t>
            </a:r>
            <a:r>
              <a:rPr lang="it-IT" dirty="0" err="1"/>
              <a:t>coefficients</a:t>
            </a:r>
            <a:r>
              <a:rPr lang="it-IT" dirty="0"/>
              <a:t> of V </a:t>
            </a:r>
            <a:r>
              <a:rPr lang="it-IT" dirty="0" err="1"/>
              <a:t>depend</a:t>
            </a:r>
            <a:r>
              <a:rPr lang="it-IT" dirty="0"/>
              <a:t> on </a:t>
            </a:r>
            <a:r>
              <a:rPr lang="it-IT" dirty="0" err="1"/>
              <a:t>those</a:t>
            </a:r>
            <a:r>
              <a:rPr lang="it-IT" dirty="0"/>
              <a:t> of Q </a:t>
            </a:r>
            <a:r>
              <a:rPr lang="it-IT" dirty="0" err="1"/>
              <a:t>at</a:t>
            </a:r>
            <a:r>
              <a:rPr lang="it-IT" dirty="0"/>
              <a:t> the </a:t>
            </a:r>
            <a:r>
              <a:rPr lang="it-IT" dirty="0" err="1"/>
              <a:t>current</a:t>
            </a:r>
            <a:r>
              <a:rPr lang="it-IT" dirty="0"/>
              <a:t> time instant.</a:t>
            </a:r>
          </a:p>
        </p:txBody>
      </p:sp>
      <p:sp>
        <p:nvSpPr>
          <p:cNvPr id="4" name="Segnaposto numero diapositiva 3"/>
          <p:cNvSpPr>
            <a:spLocks noGrp="1"/>
          </p:cNvSpPr>
          <p:nvPr>
            <p:ph type="sldNum" sz="quarter" idx="5"/>
          </p:nvPr>
        </p:nvSpPr>
        <p:spPr/>
        <p:txBody>
          <a:bodyPr/>
          <a:lstStyle/>
          <a:p>
            <a:fld id="{E6B6A389-EEC7-4AFB-9EAB-D56E20184150}" type="slidenum">
              <a:rPr lang="it-IT" smtClean="0"/>
              <a:t>8</a:t>
            </a:fld>
            <a:endParaRPr lang="it-IT"/>
          </a:p>
        </p:txBody>
      </p:sp>
    </p:spTree>
    <p:extLst>
      <p:ext uri="{BB962C8B-B14F-4D97-AF65-F5344CB8AC3E}">
        <p14:creationId xmlns:p14="http://schemas.microsoft.com/office/powerpoint/2010/main" val="2635763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Our</a:t>
            </a:r>
            <a:r>
              <a:rPr lang="it-IT" dirty="0"/>
              <a:t> goal </a:t>
            </a:r>
            <a:r>
              <a:rPr lang="it-IT" dirty="0" err="1"/>
              <a:t>is</a:t>
            </a:r>
            <a:r>
              <a:rPr lang="it-IT" dirty="0"/>
              <a:t> to design an </a:t>
            </a:r>
            <a:r>
              <a:rPr lang="it-IT" dirty="0" err="1"/>
              <a:t>optimal</a:t>
            </a:r>
            <a:r>
              <a:rPr lang="it-IT" dirty="0"/>
              <a:t> control </a:t>
            </a:r>
            <a:r>
              <a:rPr lang="it-IT" dirty="0" err="1"/>
              <a:t>sequence</a:t>
            </a:r>
            <a:r>
              <a:rPr lang="it-IT" dirty="0"/>
              <a:t> to solve P3 by </a:t>
            </a:r>
            <a:r>
              <a:rPr lang="it-IT" dirty="0" err="1"/>
              <a:t>minimizing</a:t>
            </a:r>
            <a:r>
              <a:rPr lang="it-IT" dirty="0"/>
              <a:t> an </a:t>
            </a:r>
            <a:r>
              <a:rPr lang="it-IT" dirty="0" err="1"/>
              <a:t>adequately-built</a:t>
            </a:r>
            <a:r>
              <a:rPr lang="it-IT" dirty="0"/>
              <a:t> cost </a:t>
            </a:r>
            <a:r>
              <a:rPr lang="it-IT" dirty="0" err="1"/>
              <a:t>function</a:t>
            </a:r>
            <a:r>
              <a:rPr lang="it-IT" dirty="0"/>
              <a:t>. </a:t>
            </a:r>
          </a:p>
          <a:p>
            <a:endParaRPr lang="it-IT" dirty="0"/>
          </a:p>
          <a:p>
            <a:r>
              <a:rPr lang="it-IT" dirty="0"/>
              <a:t>So far </a:t>
            </a:r>
            <a:r>
              <a:rPr lang="it-IT" dirty="0" err="1"/>
              <a:t>we</a:t>
            </a:r>
            <a:r>
              <a:rPr lang="it-IT" dirty="0"/>
              <a:t> </a:t>
            </a:r>
            <a:r>
              <a:rPr lang="it-IT" dirty="0" err="1"/>
              <a:t>have</a:t>
            </a:r>
            <a:r>
              <a:rPr lang="it-IT" dirty="0"/>
              <a:t> </a:t>
            </a:r>
            <a:r>
              <a:rPr lang="it-IT" dirty="0" err="1"/>
              <a:t>seen</a:t>
            </a:r>
            <a:r>
              <a:rPr lang="it-IT" dirty="0"/>
              <a:t> </a:t>
            </a:r>
            <a:r>
              <a:rPr lang="it-IT" dirty="0" err="1"/>
              <a:t>how</a:t>
            </a:r>
            <a:r>
              <a:rPr lang="it-IT" dirty="0"/>
              <a:t> to </a:t>
            </a:r>
            <a:r>
              <a:rPr lang="it-IT" dirty="0" err="1"/>
              <a:t>translate</a:t>
            </a:r>
            <a:r>
              <a:rPr lang="it-IT" dirty="0"/>
              <a:t> </a:t>
            </a:r>
            <a:r>
              <a:rPr lang="it-IT" dirty="0" err="1"/>
              <a:t>this</a:t>
            </a:r>
            <a:r>
              <a:rPr lang="it-IT" dirty="0"/>
              <a:t> </a:t>
            </a:r>
            <a:r>
              <a:rPr lang="it-IT" dirty="0" err="1"/>
              <a:t>problem</a:t>
            </a:r>
            <a:r>
              <a:rPr lang="it-IT" dirty="0"/>
              <a:t> </a:t>
            </a:r>
            <a:r>
              <a:rPr lang="it-IT" dirty="0" err="1"/>
              <a:t>into</a:t>
            </a:r>
            <a:r>
              <a:rPr lang="it-IT" dirty="0"/>
              <a:t> a </a:t>
            </a:r>
            <a:r>
              <a:rPr lang="it-IT" dirty="0" err="1"/>
              <a:t>local</a:t>
            </a:r>
            <a:r>
              <a:rPr lang="it-IT" dirty="0"/>
              <a:t> one </a:t>
            </a:r>
            <a:r>
              <a:rPr lang="it-IT" dirty="0" err="1"/>
              <a:t>through</a:t>
            </a:r>
            <a:r>
              <a:rPr lang="it-IT" dirty="0"/>
              <a:t> the </a:t>
            </a:r>
            <a:r>
              <a:rPr lang="it-IT" dirty="0" err="1"/>
              <a:t>computation</a:t>
            </a:r>
            <a:r>
              <a:rPr lang="it-IT" dirty="0"/>
              <a:t> of the </a:t>
            </a:r>
            <a:r>
              <a:rPr lang="it-IT" dirty="0" err="1"/>
              <a:t>quadratic</a:t>
            </a:r>
            <a:r>
              <a:rPr lang="it-IT" dirty="0"/>
              <a:t> models of the Q and </a:t>
            </a:r>
            <a:r>
              <a:rPr lang="it-IT" dirty="0" err="1"/>
              <a:t>value</a:t>
            </a:r>
            <a:r>
              <a:rPr lang="it-IT" dirty="0"/>
              <a:t> </a:t>
            </a:r>
            <a:r>
              <a:rPr lang="it-IT" dirty="0" err="1"/>
              <a:t>functions</a:t>
            </a:r>
            <a:r>
              <a:rPr lang="it-IT" dirty="0"/>
              <a:t>. </a:t>
            </a:r>
            <a:r>
              <a:rPr lang="it-IT" dirty="0" err="1"/>
              <a:t>This</a:t>
            </a:r>
            <a:r>
              <a:rPr lang="it-IT" dirty="0"/>
              <a:t> </a:t>
            </a:r>
            <a:r>
              <a:rPr lang="it-IT" dirty="0" err="1"/>
              <a:t>translation</a:t>
            </a:r>
            <a:r>
              <a:rPr lang="it-IT" dirty="0"/>
              <a:t> </a:t>
            </a:r>
            <a:r>
              <a:rPr lang="it-IT" dirty="0" err="1"/>
              <a:t>allows</a:t>
            </a:r>
            <a:r>
              <a:rPr lang="it-IT" dirty="0"/>
              <a:t> </a:t>
            </a:r>
            <a:r>
              <a:rPr lang="it-IT" dirty="0" err="1"/>
              <a:t>us</a:t>
            </a:r>
            <a:r>
              <a:rPr lang="it-IT" dirty="0"/>
              <a:t> to compute a </a:t>
            </a:r>
            <a:r>
              <a:rPr lang="it-IT" dirty="0" err="1"/>
              <a:t>local</a:t>
            </a:r>
            <a:r>
              <a:rPr lang="it-IT" dirty="0"/>
              <a:t> </a:t>
            </a:r>
            <a:r>
              <a:rPr lang="it-IT" dirty="0" err="1"/>
              <a:t>closed-form</a:t>
            </a:r>
            <a:r>
              <a:rPr lang="it-IT" dirty="0"/>
              <a:t> </a:t>
            </a:r>
            <a:r>
              <a:rPr lang="it-IT" dirty="0" err="1"/>
              <a:t>solution</a:t>
            </a:r>
            <a:r>
              <a:rPr lang="it-IT" dirty="0"/>
              <a:t> of the </a:t>
            </a:r>
            <a:r>
              <a:rPr lang="it-IT" dirty="0" err="1"/>
              <a:t>optimization</a:t>
            </a:r>
            <a:r>
              <a:rPr lang="it-IT" dirty="0"/>
              <a:t> </a:t>
            </a:r>
            <a:r>
              <a:rPr lang="it-IT" dirty="0" err="1"/>
              <a:t>problem</a:t>
            </a:r>
            <a:r>
              <a:rPr lang="it-IT" dirty="0"/>
              <a:t>. </a:t>
            </a:r>
            <a:r>
              <a:rPr lang="it-IT" dirty="0" err="1"/>
              <a:t>Finding</a:t>
            </a:r>
            <a:r>
              <a:rPr lang="it-IT" dirty="0"/>
              <a:t> a global </a:t>
            </a:r>
            <a:r>
              <a:rPr lang="it-IT" dirty="0" err="1"/>
              <a:t>optimal</a:t>
            </a:r>
            <a:r>
              <a:rPr lang="it-IT" dirty="0"/>
              <a:t> </a:t>
            </a:r>
            <a:r>
              <a:rPr lang="it-IT" dirty="0" err="1"/>
              <a:t>solution</a:t>
            </a:r>
            <a:r>
              <a:rPr lang="it-IT" dirty="0"/>
              <a:t> </a:t>
            </a:r>
            <a:r>
              <a:rPr lang="it-IT" dirty="0" err="1"/>
              <a:t>is</a:t>
            </a:r>
            <a:r>
              <a:rPr lang="it-IT" dirty="0"/>
              <a:t> a non-</a:t>
            </a:r>
            <a:r>
              <a:rPr lang="it-IT" dirty="0" err="1"/>
              <a:t>trivial</a:t>
            </a:r>
            <a:r>
              <a:rPr lang="it-IT" dirty="0"/>
              <a:t> task </a:t>
            </a:r>
            <a:r>
              <a:rPr lang="it-IT" dirty="0" err="1"/>
              <a:t>that</a:t>
            </a:r>
            <a:r>
              <a:rPr lang="it-IT" dirty="0"/>
              <a:t> </a:t>
            </a:r>
            <a:r>
              <a:rPr lang="it-IT" dirty="0" err="1"/>
              <a:t>involves</a:t>
            </a:r>
            <a:r>
              <a:rPr lang="it-IT" dirty="0"/>
              <a:t> </a:t>
            </a:r>
            <a:r>
              <a:rPr lang="it-IT" dirty="0" err="1"/>
              <a:t>iterating</a:t>
            </a:r>
            <a:r>
              <a:rPr lang="it-IT" dirty="0"/>
              <a:t> in a </a:t>
            </a:r>
            <a:r>
              <a:rPr lang="it-IT" dirty="0" err="1"/>
              <a:t>gradient</a:t>
            </a:r>
            <a:r>
              <a:rPr lang="it-IT" dirty="0"/>
              <a:t> </a:t>
            </a:r>
            <a:r>
              <a:rPr lang="it-IT" dirty="0" err="1"/>
              <a:t>method</a:t>
            </a:r>
            <a:r>
              <a:rPr lang="it-IT" dirty="0"/>
              <a:t> fashion.</a:t>
            </a:r>
            <a:br>
              <a:rPr lang="it-IT" dirty="0"/>
            </a:br>
            <a:br>
              <a:rPr lang="it-IT" dirty="0"/>
            </a:br>
            <a:r>
              <a:rPr lang="it-IT" dirty="0"/>
              <a:t>The ground step </a:t>
            </a:r>
            <a:r>
              <a:rPr lang="it-IT" dirty="0" err="1"/>
              <a:t>consists</a:t>
            </a:r>
            <a:r>
              <a:rPr lang="it-IT" dirty="0"/>
              <a:t> in computing the state </a:t>
            </a:r>
            <a:r>
              <a:rPr lang="it-IT" dirty="0" err="1"/>
              <a:t>sequence</a:t>
            </a:r>
            <a:r>
              <a:rPr lang="it-IT" dirty="0"/>
              <a:t> X_0 </a:t>
            </a:r>
            <a:r>
              <a:rPr lang="it-IT" dirty="0" err="1"/>
              <a:t>that</a:t>
            </a:r>
            <a:r>
              <a:rPr lang="it-IT" dirty="0"/>
              <a:t> </a:t>
            </a:r>
            <a:r>
              <a:rPr lang="it-IT" dirty="0" err="1"/>
              <a:t>corresponds</a:t>
            </a:r>
            <a:r>
              <a:rPr lang="it-IT" dirty="0"/>
              <a:t> to an </a:t>
            </a:r>
            <a:r>
              <a:rPr lang="it-IT" dirty="0" err="1"/>
              <a:t>initial</a:t>
            </a:r>
            <a:r>
              <a:rPr lang="it-IT" dirty="0"/>
              <a:t> </a:t>
            </a:r>
            <a:r>
              <a:rPr lang="it-IT" dirty="0" err="1"/>
              <a:t>guess</a:t>
            </a:r>
            <a:r>
              <a:rPr lang="it-IT" dirty="0"/>
              <a:t> for the control </a:t>
            </a:r>
            <a:r>
              <a:rPr lang="it-IT" dirty="0" err="1"/>
              <a:t>sequence</a:t>
            </a:r>
            <a:r>
              <a:rPr lang="it-IT" dirty="0"/>
              <a:t> U_0 </a:t>
            </a:r>
            <a:r>
              <a:rPr lang="it-IT" dirty="0" err="1"/>
              <a:t>using</a:t>
            </a:r>
            <a:r>
              <a:rPr lang="it-IT" dirty="0"/>
              <a:t> the </a:t>
            </a:r>
            <a:r>
              <a:rPr lang="it-IT" dirty="0" err="1"/>
              <a:t>discretized</a:t>
            </a:r>
            <a:r>
              <a:rPr lang="it-IT" dirty="0"/>
              <a:t> system dynamics (A). </a:t>
            </a:r>
            <a:r>
              <a:rPr lang="it-IT" dirty="0" err="1"/>
              <a:t>Typically</a:t>
            </a:r>
            <a:r>
              <a:rPr lang="it-IT" dirty="0"/>
              <a:t>, U_0 </a:t>
            </a:r>
            <a:r>
              <a:rPr lang="it-IT" dirty="0" err="1"/>
              <a:t>is</a:t>
            </a:r>
            <a:r>
              <a:rPr lang="it-IT" dirty="0"/>
              <a:t> set to a </a:t>
            </a:r>
            <a:r>
              <a:rPr lang="it-IT" dirty="0" err="1"/>
              <a:t>stack</a:t>
            </a:r>
            <a:r>
              <a:rPr lang="it-IT" dirty="0"/>
              <a:t> of 0, and </a:t>
            </a:r>
            <a:r>
              <a:rPr lang="it-IT" dirty="0" err="1"/>
              <a:t>therefore</a:t>
            </a:r>
            <a:r>
              <a:rPr lang="it-IT" dirty="0"/>
              <a:t> X_0 </a:t>
            </a:r>
            <a:r>
              <a:rPr lang="it-IT" dirty="0" err="1"/>
              <a:t>is</a:t>
            </a:r>
            <a:r>
              <a:rPr lang="it-IT" dirty="0"/>
              <a:t> the system free </a:t>
            </a:r>
            <a:r>
              <a:rPr lang="it-IT" dirty="0" err="1"/>
              <a:t>evolution</a:t>
            </a:r>
            <a:r>
              <a:rPr lang="it-IT" dirty="0"/>
              <a:t>.</a:t>
            </a:r>
            <a:br>
              <a:rPr lang="it-IT" dirty="0"/>
            </a:br>
            <a:br>
              <a:rPr lang="it-IT" dirty="0"/>
            </a:br>
            <a:r>
              <a:rPr lang="it-IT" dirty="0" err="1"/>
              <a:t>Obtaining</a:t>
            </a:r>
            <a:r>
              <a:rPr lang="it-IT" dirty="0"/>
              <a:t> the </a:t>
            </a:r>
            <a:r>
              <a:rPr lang="it-IT" dirty="0" err="1"/>
              <a:t>value</a:t>
            </a:r>
            <a:r>
              <a:rPr lang="it-IT" dirty="0"/>
              <a:t> of the last state </a:t>
            </a:r>
            <a:r>
              <a:rPr lang="it-IT" dirty="0" err="1"/>
              <a:t>x^N</a:t>
            </a:r>
            <a:r>
              <a:rPr lang="it-IT" dirty="0"/>
              <a:t> of X_0 </a:t>
            </a:r>
            <a:r>
              <a:rPr lang="it-IT" dirty="0" err="1"/>
              <a:t>unlocks</a:t>
            </a:r>
            <a:r>
              <a:rPr lang="it-IT" dirty="0"/>
              <a:t> the </a:t>
            </a:r>
            <a:r>
              <a:rPr lang="it-IT" dirty="0" err="1"/>
              <a:t>ability</a:t>
            </a:r>
            <a:r>
              <a:rPr lang="it-IT" dirty="0"/>
              <a:t> of </a:t>
            </a:r>
            <a:r>
              <a:rPr lang="it-IT" dirty="0" err="1"/>
              <a:t>calculating</a:t>
            </a:r>
            <a:r>
              <a:rPr lang="it-IT" dirty="0"/>
              <a:t> the </a:t>
            </a:r>
            <a:r>
              <a:rPr lang="it-IT" dirty="0" err="1"/>
              <a:t>coefficients</a:t>
            </a:r>
            <a:r>
              <a:rPr lang="it-IT" dirty="0"/>
              <a:t> of the </a:t>
            </a:r>
            <a:r>
              <a:rPr lang="it-IT" dirty="0" err="1"/>
              <a:t>expansions</a:t>
            </a:r>
            <a:r>
              <a:rPr lang="it-IT" dirty="0"/>
              <a:t> of the Q and </a:t>
            </a:r>
            <a:r>
              <a:rPr lang="it-IT" dirty="0" err="1"/>
              <a:t>value</a:t>
            </a:r>
            <a:r>
              <a:rPr lang="it-IT" dirty="0"/>
              <a:t> </a:t>
            </a:r>
            <a:r>
              <a:rPr lang="it-IT" dirty="0" err="1"/>
              <a:t>functions</a:t>
            </a:r>
            <a:r>
              <a:rPr lang="it-IT" dirty="0"/>
              <a:t>, </a:t>
            </a:r>
            <a:r>
              <a:rPr lang="it-IT" dirty="0" err="1"/>
              <a:t>backward</a:t>
            </a:r>
            <a:r>
              <a:rPr lang="it-IT" dirty="0"/>
              <a:t> from the </a:t>
            </a:r>
            <a:r>
              <a:rPr lang="it-IT" dirty="0" err="1"/>
              <a:t>final</a:t>
            </a:r>
            <a:r>
              <a:rPr lang="it-IT" dirty="0"/>
              <a:t> to the </a:t>
            </a:r>
            <a:r>
              <a:rPr lang="it-IT" dirty="0" err="1"/>
              <a:t>initial</a:t>
            </a:r>
            <a:r>
              <a:rPr lang="it-IT" dirty="0"/>
              <a:t> state. </a:t>
            </a:r>
            <a:r>
              <a:rPr lang="it-IT" dirty="0" err="1"/>
              <a:t>These</a:t>
            </a:r>
            <a:r>
              <a:rPr lang="it-IT" dirty="0"/>
              <a:t> are </a:t>
            </a:r>
            <a:r>
              <a:rPr lang="it-IT" dirty="0" err="1"/>
              <a:t>used</a:t>
            </a:r>
            <a:r>
              <a:rPr lang="it-IT" dirty="0"/>
              <a:t> to put </a:t>
            </a:r>
            <a:r>
              <a:rPr lang="it-IT" dirty="0" err="1"/>
              <a:t>together</a:t>
            </a:r>
            <a:r>
              <a:rPr lang="it-IT" dirty="0"/>
              <a:t> the gains of the </a:t>
            </a:r>
            <a:r>
              <a:rPr lang="it-IT" dirty="0" err="1"/>
              <a:t>local</a:t>
            </a:r>
            <a:r>
              <a:rPr lang="it-IT" dirty="0"/>
              <a:t> state-affine policy, </a:t>
            </a:r>
            <a:r>
              <a:rPr lang="it-IT" dirty="0" err="1"/>
              <a:t>namely</a:t>
            </a:r>
            <a:r>
              <a:rPr lang="it-IT" dirty="0"/>
              <a:t> k and K, for </a:t>
            </a:r>
            <a:r>
              <a:rPr lang="it-IT" dirty="0" err="1"/>
              <a:t>each</a:t>
            </a:r>
            <a:r>
              <a:rPr lang="it-IT" dirty="0"/>
              <a:t> time instant of the </a:t>
            </a:r>
            <a:r>
              <a:rPr lang="it-IT" dirty="0" err="1"/>
              <a:t>horizon</a:t>
            </a:r>
            <a:r>
              <a:rPr lang="it-IT" dirty="0"/>
              <a:t> (B).</a:t>
            </a:r>
            <a:br>
              <a:rPr lang="it-IT" dirty="0"/>
            </a:br>
            <a:br>
              <a:rPr lang="it-IT" dirty="0"/>
            </a:br>
            <a:r>
              <a:rPr lang="it-IT" dirty="0"/>
              <a:t>Once </a:t>
            </a:r>
            <a:r>
              <a:rPr lang="it-IT" dirty="0" err="1"/>
              <a:t>we</a:t>
            </a:r>
            <a:r>
              <a:rPr lang="it-IT" dirty="0"/>
              <a:t> </a:t>
            </a:r>
            <a:r>
              <a:rPr lang="it-IT" dirty="0" err="1"/>
              <a:t>have</a:t>
            </a:r>
            <a:r>
              <a:rPr lang="it-IT" dirty="0"/>
              <a:t> the </a:t>
            </a:r>
            <a:r>
              <a:rPr lang="it-IT" dirty="0" err="1"/>
              <a:t>sequence</a:t>
            </a:r>
            <a:r>
              <a:rPr lang="it-IT" dirty="0"/>
              <a:t> of gains, </a:t>
            </a:r>
            <a:r>
              <a:rPr lang="it-IT" dirty="0" err="1"/>
              <a:t>we</a:t>
            </a:r>
            <a:r>
              <a:rPr lang="it-IT" dirty="0"/>
              <a:t> are </a:t>
            </a:r>
            <a:r>
              <a:rPr lang="it-IT" dirty="0" err="1"/>
              <a:t>able</a:t>
            </a:r>
            <a:r>
              <a:rPr lang="it-IT" dirty="0"/>
              <a:t> to </a:t>
            </a:r>
            <a:r>
              <a:rPr lang="it-IT" dirty="0" err="1"/>
              <a:t>find</a:t>
            </a:r>
            <a:r>
              <a:rPr lang="it-IT" dirty="0"/>
              <a:t> a «</a:t>
            </a:r>
            <a:r>
              <a:rPr lang="it-IT" dirty="0" err="1"/>
              <a:t>modified</a:t>
            </a:r>
            <a:r>
              <a:rPr lang="it-IT" dirty="0"/>
              <a:t>» control </a:t>
            </a:r>
            <a:r>
              <a:rPr lang="it-IT" dirty="0" err="1"/>
              <a:t>sequence</a:t>
            </a:r>
            <a:r>
              <a:rPr lang="it-IT" dirty="0"/>
              <a:t> </a:t>
            </a:r>
            <a:r>
              <a:rPr lang="it-IT" dirty="0" err="1"/>
              <a:t>that</a:t>
            </a:r>
            <a:r>
              <a:rPr lang="it-IT" dirty="0"/>
              <a:t> </a:t>
            </a:r>
            <a:r>
              <a:rPr lang="it-IT" dirty="0" err="1"/>
              <a:t>deviates</a:t>
            </a:r>
            <a:r>
              <a:rPr lang="it-IT" dirty="0"/>
              <a:t> from the </a:t>
            </a:r>
            <a:r>
              <a:rPr lang="it-IT" dirty="0" err="1"/>
              <a:t>nominal</a:t>
            </a:r>
            <a:r>
              <a:rPr lang="it-IT" dirty="0"/>
              <a:t> of the </a:t>
            </a:r>
            <a:r>
              <a:rPr lang="it-IT" dirty="0" err="1"/>
              <a:t>quantity</a:t>
            </a:r>
            <a:r>
              <a:rPr lang="it-IT" dirty="0"/>
              <a:t> </a:t>
            </a:r>
            <a:r>
              <a:rPr lang="it-IT" dirty="0" err="1"/>
              <a:t>delta_u_star</a:t>
            </a:r>
            <a:r>
              <a:rPr lang="it-IT" dirty="0"/>
              <a:t> (C). The </a:t>
            </a:r>
            <a:r>
              <a:rPr lang="it-IT" dirty="0" err="1"/>
              <a:t>newfound</a:t>
            </a:r>
            <a:r>
              <a:rPr lang="it-IT" dirty="0"/>
              <a:t> control </a:t>
            </a:r>
            <a:r>
              <a:rPr lang="it-IT" dirty="0" err="1"/>
              <a:t>sequence</a:t>
            </a:r>
            <a:r>
              <a:rPr lang="it-IT" dirty="0"/>
              <a:t> </a:t>
            </a:r>
            <a:r>
              <a:rPr lang="it-IT" dirty="0" err="1"/>
              <a:t>allows</a:t>
            </a:r>
            <a:r>
              <a:rPr lang="it-IT" dirty="0"/>
              <a:t> the </a:t>
            </a:r>
            <a:r>
              <a:rPr lang="it-IT" dirty="0" err="1"/>
              <a:t>computation</a:t>
            </a:r>
            <a:r>
              <a:rPr lang="it-IT" dirty="0"/>
              <a:t> of the </a:t>
            </a:r>
            <a:r>
              <a:rPr lang="it-IT" dirty="0" err="1"/>
              <a:t>next</a:t>
            </a:r>
            <a:r>
              <a:rPr lang="it-IT" dirty="0"/>
              <a:t> state </a:t>
            </a:r>
            <a:r>
              <a:rPr lang="it-IT" dirty="0" err="1"/>
              <a:t>sequence</a:t>
            </a:r>
            <a:r>
              <a:rPr lang="it-IT" dirty="0"/>
              <a:t> X_1, and </a:t>
            </a:r>
            <a:r>
              <a:rPr lang="it-IT" dirty="0" err="1"/>
              <a:t>hence</a:t>
            </a:r>
            <a:r>
              <a:rPr lang="it-IT" dirty="0"/>
              <a:t> </a:t>
            </a:r>
            <a:r>
              <a:rPr lang="it-IT" dirty="0" err="1"/>
              <a:t>it</a:t>
            </a:r>
            <a:r>
              <a:rPr lang="it-IT" dirty="0"/>
              <a:t> </a:t>
            </a:r>
            <a:r>
              <a:rPr lang="it-IT" dirty="0" err="1"/>
              <a:t>is</a:t>
            </a:r>
            <a:r>
              <a:rPr lang="it-IT" dirty="0"/>
              <a:t> </a:t>
            </a:r>
            <a:r>
              <a:rPr lang="it-IT" dirty="0" err="1"/>
              <a:t>possible</a:t>
            </a:r>
            <a:r>
              <a:rPr lang="it-IT" dirty="0"/>
              <a:t> to re-</a:t>
            </a:r>
            <a:r>
              <a:rPr lang="it-IT" dirty="0" err="1"/>
              <a:t>apply</a:t>
            </a:r>
            <a:r>
              <a:rPr lang="it-IT" dirty="0"/>
              <a:t> the </a:t>
            </a:r>
            <a:r>
              <a:rPr lang="it-IT" dirty="0" err="1"/>
              <a:t>same</a:t>
            </a:r>
            <a:r>
              <a:rPr lang="it-IT" dirty="0"/>
              <a:t> steps (</a:t>
            </a:r>
            <a:r>
              <a:rPr lang="it-IT" dirty="0" err="1"/>
              <a:t>seen</a:t>
            </a:r>
            <a:r>
              <a:rPr lang="it-IT" dirty="0"/>
              <a:t> just </a:t>
            </a:r>
            <a:r>
              <a:rPr lang="it-IT" dirty="0" err="1"/>
              <a:t>now</a:t>
            </a:r>
            <a:r>
              <a:rPr lang="it-IT" dirty="0"/>
              <a:t>) </a:t>
            </a:r>
            <a:r>
              <a:rPr lang="it-IT" dirty="0" err="1"/>
              <a:t>until</a:t>
            </a:r>
            <a:r>
              <a:rPr lang="it-IT" dirty="0"/>
              <a:t> a </a:t>
            </a:r>
            <a:r>
              <a:rPr lang="it-IT" dirty="0" err="1"/>
              <a:t>satisfactory</a:t>
            </a:r>
            <a:r>
              <a:rPr lang="it-IT" dirty="0"/>
              <a:t> </a:t>
            </a:r>
            <a:r>
              <a:rPr lang="it-IT" dirty="0" err="1"/>
              <a:t>solution</a:t>
            </a:r>
            <a:r>
              <a:rPr lang="it-IT" dirty="0"/>
              <a:t> </a:t>
            </a:r>
            <a:r>
              <a:rPr lang="it-IT" dirty="0" err="1"/>
              <a:t>is</a:t>
            </a:r>
            <a:r>
              <a:rPr lang="it-IT" dirty="0"/>
              <a:t> </a:t>
            </a:r>
            <a:r>
              <a:rPr lang="it-IT" dirty="0" err="1"/>
              <a:t>found</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9</a:t>
            </a:fld>
            <a:endParaRPr lang="it-IT"/>
          </a:p>
        </p:txBody>
      </p:sp>
    </p:spTree>
    <p:extLst>
      <p:ext uri="{BB962C8B-B14F-4D97-AF65-F5344CB8AC3E}">
        <p14:creationId xmlns:p14="http://schemas.microsoft.com/office/powerpoint/2010/main" val="91842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this</a:t>
            </a:r>
            <a:r>
              <a:rPr lang="it-IT" dirty="0"/>
              <a:t> slide </a:t>
            </a:r>
            <a:r>
              <a:rPr lang="it-IT" dirty="0" err="1"/>
              <a:t>we</a:t>
            </a:r>
            <a:r>
              <a:rPr lang="it-IT" dirty="0"/>
              <a:t> focus on common </a:t>
            </a:r>
            <a:r>
              <a:rPr lang="it-IT" dirty="0" err="1"/>
              <a:t>weaknesses</a:t>
            </a:r>
            <a:r>
              <a:rPr lang="it-IT" dirty="0"/>
              <a:t> of the DDP and </a:t>
            </a:r>
            <a:r>
              <a:rPr lang="it-IT" dirty="0" err="1"/>
              <a:t>how</a:t>
            </a:r>
            <a:r>
              <a:rPr lang="it-IT" dirty="0"/>
              <a:t> </a:t>
            </a:r>
            <a:r>
              <a:rPr lang="it-IT" dirty="0" err="1"/>
              <a:t>they</a:t>
            </a:r>
            <a:r>
              <a:rPr lang="it-IT" dirty="0"/>
              <a:t> can be </a:t>
            </a:r>
            <a:r>
              <a:rPr lang="it-IT" dirty="0" err="1"/>
              <a:t>addressed</a:t>
            </a:r>
            <a:r>
              <a:rPr lang="it-IT" dirty="0"/>
              <a:t> in the </a:t>
            </a:r>
            <a:r>
              <a:rPr lang="it-IT" dirty="0" err="1"/>
              <a:t>implementation</a:t>
            </a:r>
            <a:r>
              <a:rPr lang="it-IT" dirty="0"/>
              <a:t> </a:t>
            </a:r>
            <a:r>
              <a:rPr lang="it-IT" dirty="0" err="1"/>
              <a:t>phase</a:t>
            </a:r>
            <a:r>
              <a:rPr lang="it-IT" dirty="0"/>
              <a:t>.</a:t>
            </a:r>
            <a:br>
              <a:rPr lang="it-IT" dirty="0"/>
            </a:br>
            <a:br>
              <a:rPr lang="it-IT" dirty="0"/>
            </a:br>
            <a:r>
              <a:rPr lang="it-IT" dirty="0"/>
              <a:t>In </a:t>
            </a:r>
            <a:r>
              <a:rPr lang="it-IT" dirty="0" err="1"/>
              <a:t>order</a:t>
            </a:r>
            <a:r>
              <a:rPr lang="it-IT" dirty="0"/>
              <a:t> to </a:t>
            </a:r>
            <a:r>
              <a:rPr lang="it-IT" dirty="0" err="1"/>
              <a:t>guarantee</a:t>
            </a:r>
            <a:r>
              <a:rPr lang="it-IT" dirty="0"/>
              <a:t> the </a:t>
            </a:r>
            <a:r>
              <a:rPr lang="it-IT" dirty="0" err="1"/>
              <a:t>existence</a:t>
            </a:r>
            <a:r>
              <a:rPr lang="it-IT" dirty="0"/>
              <a:t> of a minimum </a:t>
            </a:r>
            <a:r>
              <a:rPr lang="it-IT" dirty="0" err="1"/>
              <a:t>we</a:t>
            </a:r>
            <a:r>
              <a:rPr lang="it-IT" dirty="0"/>
              <a:t> </a:t>
            </a:r>
            <a:r>
              <a:rPr lang="it-IT" dirty="0" err="1"/>
              <a:t>have</a:t>
            </a:r>
            <a:r>
              <a:rPr lang="it-IT" dirty="0"/>
              <a:t> to </a:t>
            </a:r>
            <a:r>
              <a:rPr lang="it-IT" dirty="0" err="1"/>
              <a:t>ensure</a:t>
            </a:r>
            <a:r>
              <a:rPr lang="it-IT" dirty="0"/>
              <a:t> </a:t>
            </a:r>
            <a:r>
              <a:rPr lang="it-IT" dirty="0" err="1"/>
              <a:t>that</a:t>
            </a:r>
            <a:r>
              <a:rPr lang="it-IT" dirty="0"/>
              <a:t> the </a:t>
            </a:r>
            <a:r>
              <a:rPr lang="it-IT" dirty="0" err="1"/>
              <a:t>hessian</a:t>
            </a:r>
            <a:r>
              <a:rPr lang="it-IT" dirty="0"/>
              <a:t> </a:t>
            </a:r>
            <a:r>
              <a:rPr lang="it-IT" dirty="0" err="1"/>
              <a:t>Q_uu</a:t>
            </a:r>
            <a:r>
              <a:rPr lang="it-IT" dirty="0"/>
              <a:t> </a:t>
            </a:r>
            <a:r>
              <a:rPr lang="it-IT" dirty="0" err="1"/>
              <a:t>is</a:t>
            </a:r>
            <a:r>
              <a:rPr lang="it-IT" dirty="0"/>
              <a:t> positive definite. To </a:t>
            </a:r>
            <a:r>
              <a:rPr lang="it-IT" dirty="0" err="1"/>
              <a:t>this</a:t>
            </a:r>
            <a:r>
              <a:rPr lang="it-IT" dirty="0"/>
              <a:t> end, a </a:t>
            </a:r>
            <a:r>
              <a:rPr lang="it-IT" dirty="0" err="1"/>
              <a:t>diagonal</a:t>
            </a:r>
            <a:r>
              <a:rPr lang="it-IT" dirty="0"/>
              <a:t> and small </a:t>
            </a:r>
            <a:r>
              <a:rPr lang="it-IT" dirty="0" err="1"/>
              <a:t>regularization</a:t>
            </a:r>
            <a:r>
              <a:rPr lang="it-IT" dirty="0"/>
              <a:t> </a:t>
            </a:r>
            <a:r>
              <a:rPr lang="it-IT" dirty="0" err="1"/>
              <a:t>term</a:t>
            </a:r>
            <a:r>
              <a:rPr lang="it-IT" dirty="0"/>
              <a:t> </a:t>
            </a:r>
            <a:r>
              <a:rPr lang="it-IT" dirty="0" err="1"/>
              <a:t>is</a:t>
            </a:r>
            <a:r>
              <a:rPr lang="it-IT" dirty="0"/>
              <a:t> </a:t>
            </a:r>
            <a:r>
              <a:rPr lang="it-IT" dirty="0" err="1"/>
              <a:t>added</a:t>
            </a:r>
            <a:r>
              <a:rPr lang="it-IT" dirty="0"/>
              <a:t>.</a:t>
            </a:r>
            <a:br>
              <a:rPr lang="it-IT" dirty="0"/>
            </a:br>
            <a:br>
              <a:rPr lang="it-IT" dirty="0"/>
            </a:br>
            <a:r>
              <a:rPr lang="it-IT" dirty="0"/>
              <a:t>At </a:t>
            </a:r>
            <a:r>
              <a:rPr lang="it-IT" dirty="0" err="1"/>
              <a:t>each</a:t>
            </a:r>
            <a:r>
              <a:rPr lang="it-IT" dirty="0"/>
              <a:t> </a:t>
            </a:r>
            <a:r>
              <a:rPr lang="it-IT" dirty="0" err="1"/>
              <a:t>forward</a:t>
            </a:r>
            <a:r>
              <a:rPr lang="it-IT" dirty="0"/>
              <a:t> </a:t>
            </a:r>
            <a:r>
              <a:rPr lang="it-IT" dirty="0" err="1"/>
              <a:t>sweep</a:t>
            </a:r>
            <a:r>
              <a:rPr lang="it-IT" dirty="0"/>
              <a:t>, the </a:t>
            </a:r>
            <a:r>
              <a:rPr lang="it-IT" dirty="0" err="1"/>
              <a:t>found</a:t>
            </a:r>
            <a:r>
              <a:rPr lang="it-IT" dirty="0"/>
              <a:t> </a:t>
            </a:r>
            <a:r>
              <a:rPr lang="it-IT" dirty="0" err="1"/>
              <a:t>trajectory</a:t>
            </a:r>
            <a:r>
              <a:rPr lang="it-IT" dirty="0"/>
              <a:t> </a:t>
            </a:r>
            <a:r>
              <a:rPr lang="it-IT" dirty="0" err="1"/>
              <a:t>could</a:t>
            </a:r>
            <a:r>
              <a:rPr lang="it-IT" dirty="0"/>
              <a:t> </a:t>
            </a:r>
            <a:r>
              <a:rPr lang="it-IT" dirty="0" err="1"/>
              <a:t>significantly</a:t>
            </a:r>
            <a:r>
              <a:rPr lang="it-IT" dirty="0"/>
              <a:t> diverge from the </a:t>
            </a:r>
            <a:r>
              <a:rPr lang="it-IT" dirty="0" err="1"/>
              <a:t>previous</a:t>
            </a:r>
            <a:r>
              <a:rPr lang="it-IT" dirty="0"/>
              <a:t> one, making a </a:t>
            </a:r>
            <a:r>
              <a:rPr lang="it-IT" dirty="0" err="1"/>
              <a:t>substantial</a:t>
            </a:r>
            <a:r>
              <a:rPr lang="it-IT" dirty="0"/>
              <a:t> </a:t>
            </a:r>
            <a:r>
              <a:rPr lang="it-IT" dirty="0" err="1"/>
              <a:t>error</a:t>
            </a:r>
            <a:r>
              <a:rPr lang="it-IT" dirty="0"/>
              <a:t> in the </a:t>
            </a:r>
            <a:r>
              <a:rPr lang="it-IT" dirty="0" err="1"/>
              <a:t>quadratic</a:t>
            </a:r>
            <a:r>
              <a:rPr lang="it-IT" dirty="0"/>
              <a:t> </a:t>
            </a:r>
            <a:r>
              <a:rPr lang="it-IT" dirty="0" err="1"/>
              <a:t>approximation</a:t>
            </a:r>
            <a:r>
              <a:rPr lang="it-IT" dirty="0"/>
              <a:t>. To </a:t>
            </a:r>
            <a:r>
              <a:rPr lang="it-IT" dirty="0" err="1"/>
              <a:t>prevent</a:t>
            </a:r>
            <a:r>
              <a:rPr lang="it-IT" dirty="0"/>
              <a:t> </a:t>
            </a:r>
            <a:r>
              <a:rPr lang="it-IT" dirty="0" err="1"/>
              <a:t>this</a:t>
            </a:r>
            <a:r>
              <a:rPr lang="it-IT" dirty="0"/>
              <a:t>, a line </a:t>
            </a:r>
            <a:r>
              <a:rPr lang="it-IT" dirty="0" err="1"/>
              <a:t>search</a:t>
            </a:r>
            <a:r>
              <a:rPr lang="it-IT" dirty="0"/>
              <a:t> </a:t>
            </a:r>
            <a:r>
              <a:rPr lang="it-IT" dirty="0" err="1"/>
              <a:t>is</a:t>
            </a:r>
            <a:r>
              <a:rPr lang="it-IT" dirty="0"/>
              <a:t> </a:t>
            </a:r>
            <a:r>
              <a:rPr lang="it-IT" dirty="0" err="1"/>
              <a:t>performed</a:t>
            </a:r>
            <a:r>
              <a:rPr lang="it-IT" dirty="0"/>
              <a:t> to </a:t>
            </a:r>
            <a:r>
              <a:rPr lang="it-IT" dirty="0" err="1"/>
              <a:t>find</a:t>
            </a:r>
            <a:r>
              <a:rPr lang="it-IT" dirty="0"/>
              <a:t> the </a:t>
            </a:r>
            <a:r>
              <a:rPr lang="it-IT" dirty="0" err="1"/>
              <a:t>optimal</a:t>
            </a:r>
            <a:r>
              <a:rPr lang="it-IT" dirty="0"/>
              <a:t> step size alpha </a:t>
            </a:r>
            <a:r>
              <a:rPr lang="it-IT" dirty="0" err="1"/>
              <a:t>that</a:t>
            </a:r>
            <a:r>
              <a:rPr lang="it-IT" dirty="0"/>
              <a:t> </a:t>
            </a:r>
            <a:r>
              <a:rPr lang="it-IT" dirty="0" err="1"/>
              <a:t>minimizes</a:t>
            </a:r>
            <a:r>
              <a:rPr lang="it-IT" dirty="0"/>
              <a:t> the cost </a:t>
            </a:r>
            <a:r>
              <a:rPr lang="it-IT" dirty="0" err="1"/>
              <a:t>along</a:t>
            </a:r>
            <a:r>
              <a:rPr lang="it-IT" dirty="0"/>
              <a:t> the </a:t>
            </a:r>
            <a:r>
              <a:rPr lang="it-IT" dirty="0" err="1"/>
              <a:t>direction</a:t>
            </a:r>
            <a:r>
              <a:rPr lang="it-IT" dirty="0"/>
              <a:t> of the control </a:t>
            </a:r>
            <a:r>
              <a:rPr lang="it-IT" dirty="0" err="1"/>
              <a:t>adjustment</a:t>
            </a:r>
            <a:r>
              <a:rPr lang="it-IT" dirty="0"/>
              <a:t>. Alpha </a:t>
            </a:r>
            <a:r>
              <a:rPr lang="it-IT" dirty="0" err="1"/>
              <a:t>is</a:t>
            </a:r>
            <a:r>
              <a:rPr lang="it-IT" dirty="0"/>
              <a:t> </a:t>
            </a:r>
            <a:r>
              <a:rPr lang="it-IT" dirty="0" err="1"/>
              <a:t>iteratively</a:t>
            </a:r>
            <a:r>
              <a:rPr lang="it-IT" dirty="0"/>
              <a:t> </a:t>
            </a:r>
            <a:r>
              <a:rPr lang="it-IT" dirty="0" err="1"/>
              <a:t>reduced</a:t>
            </a:r>
            <a:r>
              <a:rPr lang="it-IT" dirty="0"/>
              <a:t> </a:t>
            </a:r>
            <a:r>
              <a:rPr lang="it-IT" dirty="0" err="1"/>
              <a:t>until</a:t>
            </a:r>
            <a:r>
              <a:rPr lang="it-IT" dirty="0"/>
              <a:t> the cost of the </a:t>
            </a:r>
            <a:r>
              <a:rPr lang="it-IT" dirty="0" err="1"/>
              <a:t>proposed</a:t>
            </a:r>
            <a:r>
              <a:rPr lang="it-IT" dirty="0"/>
              <a:t> </a:t>
            </a:r>
            <a:r>
              <a:rPr lang="it-IT" dirty="0" err="1"/>
              <a:t>trajectory</a:t>
            </a:r>
            <a:r>
              <a:rPr lang="it-IT" dirty="0"/>
              <a:t> </a:t>
            </a:r>
            <a:r>
              <a:rPr lang="it-IT" dirty="0" err="1"/>
              <a:t>decreases</a:t>
            </a:r>
            <a:r>
              <a:rPr lang="it-IT" dirty="0"/>
              <a:t> </a:t>
            </a:r>
            <a:r>
              <a:rPr lang="it-IT" dirty="0" err="1"/>
              <a:t>sufficiently</a:t>
            </a:r>
            <a:r>
              <a:rPr lang="it-IT" dirty="0"/>
              <a:t>. </a:t>
            </a:r>
            <a:r>
              <a:rPr lang="it-IT" dirty="0" err="1"/>
              <a:t>If</a:t>
            </a:r>
            <a:r>
              <a:rPr lang="it-IT" dirty="0"/>
              <a:t> alpha </a:t>
            </a:r>
            <a:r>
              <a:rPr lang="it-IT" dirty="0" err="1"/>
              <a:t>becomes</a:t>
            </a:r>
            <a:r>
              <a:rPr lang="it-IT" dirty="0"/>
              <a:t> </a:t>
            </a:r>
            <a:r>
              <a:rPr lang="it-IT" dirty="0" err="1"/>
              <a:t>too</a:t>
            </a:r>
            <a:r>
              <a:rPr lang="it-IT" dirty="0"/>
              <a:t> small, the </a:t>
            </a:r>
            <a:r>
              <a:rPr lang="it-IT" dirty="0" err="1"/>
              <a:t>optimal</a:t>
            </a:r>
            <a:r>
              <a:rPr lang="it-IT" dirty="0"/>
              <a:t> control </a:t>
            </a:r>
            <a:r>
              <a:rPr lang="it-IT" dirty="0" err="1"/>
              <a:t>has</a:t>
            </a:r>
            <a:r>
              <a:rPr lang="it-IT" dirty="0"/>
              <a:t> </a:t>
            </a:r>
            <a:r>
              <a:rPr lang="it-IT" dirty="0" err="1"/>
              <a:t>been</a:t>
            </a:r>
            <a:r>
              <a:rPr lang="it-IT" dirty="0"/>
              <a:t> </a:t>
            </a:r>
            <a:r>
              <a:rPr lang="it-IT" dirty="0" err="1"/>
              <a:t>found</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10</a:t>
            </a:fld>
            <a:endParaRPr lang="it-IT"/>
          </a:p>
        </p:txBody>
      </p:sp>
    </p:spTree>
    <p:extLst>
      <p:ext uri="{BB962C8B-B14F-4D97-AF65-F5344CB8AC3E}">
        <p14:creationId xmlns:p14="http://schemas.microsoft.com/office/powerpoint/2010/main" val="335396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57FE4E-1D08-337C-B22A-A233BD96F19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4B041DA-C59D-91CC-87E1-D41372632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9D4C7FF-7480-565C-3836-755BA6F1837B}"/>
              </a:ext>
            </a:extLst>
          </p:cNvPr>
          <p:cNvSpPr>
            <a:spLocks noGrp="1"/>
          </p:cNvSpPr>
          <p:nvPr>
            <p:ph type="dt" sz="half" idx="10"/>
          </p:nvPr>
        </p:nvSpPr>
        <p:spPr/>
        <p:txBody>
          <a:bodyPr/>
          <a:lstStyle/>
          <a:p>
            <a:fld id="{69206DED-E96D-2148-8892-2FD1845F460A}" type="datetime1">
              <a:rPr lang="it-IT" smtClean="0"/>
              <a:t>07/10/2024</a:t>
            </a:fld>
            <a:endParaRPr lang="it-IT"/>
          </a:p>
        </p:txBody>
      </p:sp>
      <p:sp>
        <p:nvSpPr>
          <p:cNvPr id="5" name="Segnaposto piè di pagina 4">
            <a:extLst>
              <a:ext uri="{FF2B5EF4-FFF2-40B4-BE49-F238E27FC236}">
                <a16:creationId xmlns:a16="http://schemas.microsoft.com/office/drawing/2014/main" id="{2A89D0F1-04BF-E723-3812-C239691217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14443F-9821-9402-89E9-089AAB9F7D19}"/>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7683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19C48-F97B-3BCF-C966-3C8D4171FB1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D394E6-B442-728B-1B82-6B4EDC65449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97771B-EAFF-2D7F-B947-F7EDA6D24046}"/>
              </a:ext>
            </a:extLst>
          </p:cNvPr>
          <p:cNvSpPr>
            <a:spLocks noGrp="1"/>
          </p:cNvSpPr>
          <p:nvPr>
            <p:ph type="dt" sz="half" idx="10"/>
          </p:nvPr>
        </p:nvSpPr>
        <p:spPr/>
        <p:txBody>
          <a:bodyPr/>
          <a:lstStyle/>
          <a:p>
            <a:fld id="{1F32D71B-0195-9B43-835C-3321DD967AC7}" type="datetime1">
              <a:rPr lang="it-IT" smtClean="0"/>
              <a:t>07/10/2024</a:t>
            </a:fld>
            <a:endParaRPr lang="it-IT"/>
          </a:p>
        </p:txBody>
      </p:sp>
      <p:sp>
        <p:nvSpPr>
          <p:cNvPr id="5" name="Segnaposto piè di pagina 4">
            <a:extLst>
              <a:ext uri="{FF2B5EF4-FFF2-40B4-BE49-F238E27FC236}">
                <a16:creationId xmlns:a16="http://schemas.microsoft.com/office/drawing/2014/main" id="{1FC0E8F8-4FCD-86E0-0681-03FC4335CC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8F87A6-07FF-DC16-E95A-0B06F538DD91}"/>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063034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67A3A13-963F-4DF8-FF10-BEE75857B41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6FC2BE2-4060-9317-848C-3DCE2F20CFE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FF0480C-CB34-D900-624A-15DDA7D88800}"/>
              </a:ext>
            </a:extLst>
          </p:cNvPr>
          <p:cNvSpPr>
            <a:spLocks noGrp="1"/>
          </p:cNvSpPr>
          <p:nvPr>
            <p:ph type="dt" sz="half" idx="10"/>
          </p:nvPr>
        </p:nvSpPr>
        <p:spPr/>
        <p:txBody>
          <a:bodyPr/>
          <a:lstStyle/>
          <a:p>
            <a:fld id="{012D96B2-EF3E-004A-9AA6-39ABA0F41A9E}" type="datetime1">
              <a:rPr lang="it-IT" smtClean="0"/>
              <a:t>07/10/2024</a:t>
            </a:fld>
            <a:endParaRPr lang="it-IT"/>
          </a:p>
        </p:txBody>
      </p:sp>
      <p:sp>
        <p:nvSpPr>
          <p:cNvPr id="5" name="Segnaposto piè di pagina 4">
            <a:extLst>
              <a:ext uri="{FF2B5EF4-FFF2-40B4-BE49-F238E27FC236}">
                <a16:creationId xmlns:a16="http://schemas.microsoft.com/office/drawing/2014/main" id="{9BCD593E-B427-A224-FFAB-F55CF7DF59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79D187-898D-509B-FF06-C3F644F14CE2}"/>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55312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0EFEE-8A8D-97D4-E0FC-E606A547F63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93FB35D-CC1D-11A2-6DE4-212688A5D79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AAFB2B-05A1-FB61-AC4A-6F2DDF5EBB6E}"/>
              </a:ext>
            </a:extLst>
          </p:cNvPr>
          <p:cNvSpPr>
            <a:spLocks noGrp="1"/>
          </p:cNvSpPr>
          <p:nvPr>
            <p:ph type="dt" sz="half" idx="10"/>
          </p:nvPr>
        </p:nvSpPr>
        <p:spPr/>
        <p:txBody>
          <a:bodyPr/>
          <a:lstStyle/>
          <a:p>
            <a:fld id="{8935B9CC-417F-3B41-8376-0F41AC87A97A}" type="datetime1">
              <a:rPr lang="it-IT" smtClean="0"/>
              <a:t>07/10/2024</a:t>
            </a:fld>
            <a:endParaRPr lang="it-IT"/>
          </a:p>
        </p:txBody>
      </p:sp>
      <p:sp>
        <p:nvSpPr>
          <p:cNvPr id="5" name="Segnaposto piè di pagina 4">
            <a:extLst>
              <a:ext uri="{FF2B5EF4-FFF2-40B4-BE49-F238E27FC236}">
                <a16:creationId xmlns:a16="http://schemas.microsoft.com/office/drawing/2014/main" id="{ED48152E-863D-4AAA-9C93-EA068DE0692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133A60-38AC-3201-BB5B-694E4B6796A9}"/>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75648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E5024-A55C-20D1-6F2A-7378E4A42F7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0477D02-15B4-9AA5-5C20-91D91F1E04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A6F2786-D830-156D-0C27-2FE40473D279}"/>
              </a:ext>
            </a:extLst>
          </p:cNvPr>
          <p:cNvSpPr>
            <a:spLocks noGrp="1"/>
          </p:cNvSpPr>
          <p:nvPr>
            <p:ph type="dt" sz="half" idx="10"/>
          </p:nvPr>
        </p:nvSpPr>
        <p:spPr/>
        <p:txBody>
          <a:bodyPr/>
          <a:lstStyle/>
          <a:p>
            <a:fld id="{B4ED5449-A19E-3C43-8487-744609BED529}" type="datetime1">
              <a:rPr lang="it-IT" smtClean="0"/>
              <a:t>07/10/2024</a:t>
            </a:fld>
            <a:endParaRPr lang="it-IT"/>
          </a:p>
        </p:txBody>
      </p:sp>
      <p:sp>
        <p:nvSpPr>
          <p:cNvPr id="5" name="Segnaposto piè di pagina 4">
            <a:extLst>
              <a:ext uri="{FF2B5EF4-FFF2-40B4-BE49-F238E27FC236}">
                <a16:creationId xmlns:a16="http://schemas.microsoft.com/office/drawing/2014/main" id="{ACE1BEF8-B061-AD96-D84F-E6769ABD5B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FDD4875-6B1D-7C14-ADD8-4DD594C8552F}"/>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3811224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18BC19-8AFF-21F9-1721-A27B6C889B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5929A13-F7FD-74AB-2F7C-3A1CEF02AF0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4003579-F044-B27A-4B5C-746A2EAE73B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5ACFCB1-87D5-837A-D47E-76EC838C12E3}"/>
              </a:ext>
            </a:extLst>
          </p:cNvPr>
          <p:cNvSpPr>
            <a:spLocks noGrp="1"/>
          </p:cNvSpPr>
          <p:nvPr>
            <p:ph type="dt" sz="half" idx="10"/>
          </p:nvPr>
        </p:nvSpPr>
        <p:spPr/>
        <p:txBody>
          <a:bodyPr/>
          <a:lstStyle/>
          <a:p>
            <a:fld id="{CED986D8-9B03-C944-9CE7-E12BE9724A72}" type="datetime1">
              <a:rPr lang="it-IT" smtClean="0"/>
              <a:t>07/10/2024</a:t>
            </a:fld>
            <a:endParaRPr lang="it-IT"/>
          </a:p>
        </p:txBody>
      </p:sp>
      <p:sp>
        <p:nvSpPr>
          <p:cNvPr id="6" name="Segnaposto piè di pagina 5">
            <a:extLst>
              <a:ext uri="{FF2B5EF4-FFF2-40B4-BE49-F238E27FC236}">
                <a16:creationId xmlns:a16="http://schemas.microsoft.com/office/drawing/2014/main" id="{91B51A87-59B3-AFBF-A424-7B309208EDF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AC5896-3E82-14A4-B119-CA2D68210F66}"/>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283445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35387B-E7FE-29CC-92C3-968C1914CFE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1F46091-ECEA-DFD1-489D-88D6F5517A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C939A7A-8CD9-1C55-4F77-5B8AAB80CED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491596-6756-E476-0599-24788E3EE6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B022068-7B0A-531E-9FE8-A269042C1AE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868498D-99CE-268F-77D4-5D35A70025CF}"/>
              </a:ext>
            </a:extLst>
          </p:cNvPr>
          <p:cNvSpPr>
            <a:spLocks noGrp="1"/>
          </p:cNvSpPr>
          <p:nvPr>
            <p:ph type="dt" sz="half" idx="10"/>
          </p:nvPr>
        </p:nvSpPr>
        <p:spPr/>
        <p:txBody>
          <a:bodyPr/>
          <a:lstStyle/>
          <a:p>
            <a:fld id="{137F2D5B-3491-FB4F-83B4-BAE9DFD293E5}" type="datetime1">
              <a:rPr lang="it-IT" smtClean="0"/>
              <a:t>07/10/2024</a:t>
            </a:fld>
            <a:endParaRPr lang="it-IT"/>
          </a:p>
        </p:txBody>
      </p:sp>
      <p:sp>
        <p:nvSpPr>
          <p:cNvPr id="8" name="Segnaposto piè di pagina 7">
            <a:extLst>
              <a:ext uri="{FF2B5EF4-FFF2-40B4-BE49-F238E27FC236}">
                <a16:creationId xmlns:a16="http://schemas.microsoft.com/office/drawing/2014/main" id="{086E99D4-4B0A-D4CD-10AF-12F629661BE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4FFBA21-013E-AD5D-8052-FD49370B2229}"/>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97734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804993-7627-F41A-C5F1-2E8A7530C7E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8B176A8-208C-727A-DEAB-47C16E2C6D63}"/>
              </a:ext>
            </a:extLst>
          </p:cNvPr>
          <p:cNvSpPr>
            <a:spLocks noGrp="1"/>
          </p:cNvSpPr>
          <p:nvPr>
            <p:ph type="dt" sz="half" idx="10"/>
          </p:nvPr>
        </p:nvSpPr>
        <p:spPr/>
        <p:txBody>
          <a:bodyPr/>
          <a:lstStyle/>
          <a:p>
            <a:fld id="{3ED35E5E-7B58-934E-AB0B-3F0BA24037DD}" type="datetime1">
              <a:rPr lang="it-IT" smtClean="0"/>
              <a:t>07/10/2024</a:t>
            </a:fld>
            <a:endParaRPr lang="it-IT"/>
          </a:p>
        </p:txBody>
      </p:sp>
      <p:sp>
        <p:nvSpPr>
          <p:cNvPr id="4" name="Segnaposto piè di pagina 3">
            <a:extLst>
              <a:ext uri="{FF2B5EF4-FFF2-40B4-BE49-F238E27FC236}">
                <a16:creationId xmlns:a16="http://schemas.microsoft.com/office/drawing/2014/main" id="{8D831DF8-D9FF-F51F-C6E3-99D719D4D6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0671C50-DAA0-B269-185E-B559195D6A30}"/>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381514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7E956BB-8329-DA63-B0DD-0636C9A16625}"/>
              </a:ext>
            </a:extLst>
          </p:cNvPr>
          <p:cNvSpPr>
            <a:spLocks noGrp="1"/>
          </p:cNvSpPr>
          <p:nvPr>
            <p:ph type="dt" sz="half" idx="10"/>
          </p:nvPr>
        </p:nvSpPr>
        <p:spPr/>
        <p:txBody>
          <a:bodyPr/>
          <a:lstStyle/>
          <a:p>
            <a:fld id="{E024E219-6BD0-874E-8279-2BEB622E69A1}" type="datetime1">
              <a:rPr lang="it-IT" smtClean="0"/>
              <a:t>07/10/2024</a:t>
            </a:fld>
            <a:endParaRPr lang="it-IT"/>
          </a:p>
        </p:txBody>
      </p:sp>
      <p:sp>
        <p:nvSpPr>
          <p:cNvPr id="3" name="Segnaposto piè di pagina 2">
            <a:extLst>
              <a:ext uri="{FF2B5EF4-FFF2-40B4-BE49-F238E27FC236}">
                <a16:creationId xmlns:a16="http://schemas.microsoft.com/office/drawing/2014/main" id="{0DF90EEA-66CF-459B-DF7C-3780B2DAD0E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4C2442C-7C06-5757-49B4-305A9AE96258}"/>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861327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459613-9110-CB18-4A79-BA4183BB558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B3AE6C-E424-E09A-099C-DCB88BB411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4AF866-6239-3130-331E-7990B0977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BBC875-B706-368B-625F-D89CE98A1EB1}"/>
              </a:ext>
            </a:extLst>
          </p:cNvPr>
          <p:cNvSpPr>
            <a:spLocks noGrp="1"/>
          </p:cNvSpPr>
          <p:nvPr>
            <p:ph type="dt" sz="half" idx="10"/>
          </p:nvPr>
        </p:nvSpPr>
        <p:spPr/>
        <p:txBody>
          <a:bodyPr/>
          <a:lstStyle/>
          <a:p>
            <a:fld id="{7EC2EF41-F1B3-2648-9B3F-9E202E0A933A}" type="datetime1">
              <a:rPr lang="it-IT" smtClean="0"/>
              <a:t>07/10/2024</a:t>
            </a:fld>
            <a:endParaRPr lang="it-IT"/>
          </a:p>
        </p:txBody>
      </p:sp>
      <p:sp>
        <p:nvSpPr>
          <p:cNvPr id="6" name="Segnaposto piè di pagina 5">
            <a:extLst>
              <a:ext uri="{FF2B5EF4-FFF2-40B4-BE49-F238E27FC236}">
                <a16:creationId xmlns:a16="http://schemas.microsoft.com/office/drawing/2014/main" id="{5A368EB6-A1E6-7A39-92A3-369836CE124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DA7780C-402A-DEC2-3D1E-9DFE454DF31C}"/>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402984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98E43-4574-E71E-0BD5-27F83A7C345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15822A-7F61-20F8-319F-9ACB2BD18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16657E0-FD69-E291-042B-A4F68026C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D98E364-75BF-1012-1F7F-996F97BF200F}"/>
              </a:ext>
            </a:extLst>
          </p:cNvPr>
          <p:cNvSpPr>
            <a:spLocks noGrp="1"/>
          </p:cNvSpPr>
          <p:nvPr>
            <p:ph type="dt" sz="half" idx="10"/>
          </p:nvPr>
        </p:nvSpPr>
        <p:spPr/>
        <p:txBody>
          <a:bodyPr/>
          <a:lstStyle/>
          <a:p>
            <a:fld id="{A6FDC2F8-70E6-664A-A722-03EA0FD5113B}" type="datetime1">
              <a:rPr lang="it-IT" smtClean="0"/>
              <a:t>07/10/2024</a:t>
            </a:fld>
            <a:endParaRPr lang="it-IT"/>
          </a:p>
        </p:txBody>
      </p:sp>
      <p:sp>
        <p:nvSpPr>
          <p:cNvPr id="6" name="Segnaposto piè di pagina 5">
            <a:extLst>
              <a:ext uri="{FF2B5EF4-FFF2-40B4-BE49-F238E27FC236}">
                <a16:creationId xmlns:a16="http://schemas.microsoft.com/office/drawing/2014/main" id="{BD1D64FC-ECED-8178-B02C-9D21605DCC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87C0330-6DF1-ABDF-A2E7-67612CA2E344}"/>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419454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3565CC5-35C6-D469-1C87-311DC854D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5790625-06FD-5B9C-F420-003CD4153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9E67C4-515D-E8A0-8AE4-3E04CB8A3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795EA2-B4A4-1540-9A2F-CD423C0637F6}" type="datetime1">
              <a:rPr lang="it-IT" smtClean="0"/>
              <a:t>07/10/2024</a:t>
            </a:fld>
            <a:endParaRPr lang="it-IT"/>
          </a:p>
        </p:txBody>
      </p:sp>
      <p:sp>
        <p:nvSpPr>
          <p:cNvPr id="5" name="Segnaposto piè di pagina 4">
            <a:extLst>
              <a:ext uri="{FF2B5EF4-FFF2-40B4-BE49-F238E27FC236}">
                <a16:creationId xmlns:a16="http://schemas.microsoft.com/office/drawing/2014/main" id="{92D77ADF-23AE-A791-908C-20B1D454B5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7236FFDE-F19C-0D54-2E70-C600EBBE5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2DDF56-7B91-4B01-9C01-9E940BA2BCA3}" type="slidenum">
              <a:rPr lang="it-IT" smtClean="0"/>
              <a:t>‹N›</a:t>
            </a:fld>
            <a:endParaRPr lang="it-IT"/>
          </a:p>
        </p:txBody>
      </p:sp>
    </p:spTree>
    <p:extLst>
      <p:ext uri="{BB962C8B-B14F-4D97-AF65-F5344CB8AC3E}">
        <p14:creationId xmlns:p14="http://schemas.microsoft.com/office/powerpoint/2010/main" val="3953047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71.xml"/><Relationship Id="rId7" Type="http://schemas.openxmlformats.org/officeDocument/2006/relationships/image" Target="../media/image3.png"/><Relationship Id="rId12" Type="http://schemas.openxmlformats.org/officeDocument/2006/relationships/image" Target="../media/image71.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9.xml"/><Relationship Id="rId11" Type="http://schemas.openxmlformats.org/officeDocument/2006/relationships/image" Target="../media/image70.png"/><Relationship Id="rId5" Type="http://schemas.openxmlformats.org/officeDocument/2006/relationships/slideLayout" Target="../slideLayouts/slideLayout2.xml"/><Relationship Id="rId10" Type="http://schemas.openxmlformats.org/officeDocument/2006/relationships/image" Target="../media/image69.png"/><Relationship Id="rId4" Type="http://schemas.openxmlformats.org/officeDocument/2006/relationships/tags" Target="../tags/tag72.xml"/><Relationship Id="rId9"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75.png"/><Relationship Id="rId3" Type="http://schemas.openxmlformats.org/officeDocument/2006/relationships/tags" Target="../tags/tag75.xml"/><Relationship Id="rId7" Type="http://schemas.openxmlformats.org/officeDocument/2006/relationships/slideLayout" Target="../slideLayouts/slideLayout2.xml"/><Relationship Id="rId12" Type="http://schemas.openxmlformats.org/officeDocument/2006/relationships/image" Target="../media/image74.png"/><Relationship Id="rId2" Type="http://schemas.openxmlformats.org/officeDocument/2006/relationships/tags" Target="../tags/tag74.xml"/><Relationship Id="rId16" Type="http://schemas.openxmlformats.org/officeDocument/2006/relationships/image" Target="../media/image78.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73.png"/><Relationship Id="rId5" Type="http://schemas.openxmlformats.org/officeDocument/2006/relationships/tags" Target="../tags/tag77.xm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tags" Target="../tags/tag76.xml"/><Relationship Id="rId9" Type="http://schemas.openxmlformats.org/officeDocument/2006/relationships/image" Target="../media/image3.png"/><Relationship Id="rId14" Type="http://schemas.openxmlformats.org/officeDocument/2006/relationships/image" Target="../media/image76.png"/></Relationships>
</file>

<file path=ppt/slides/_rels/slide13.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notesSlide" Target="../notesSlides/notesSlide12.xml"/><Relationship Id="rId21" Type="http://schemas.openxmlformats.org/officeDocument/2006/relationships/tags" Target="../tags/tag99.xml"/><Relationship Id="rId34" Type="http://schemas.openxmlformats.org/officeDocument/2006/relationships/image" Target="../media/image45.pn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slideLayout" Target="../slideLayouts/slideLayout2.xml"/><Relationship Id="rId33" Type="http://schemas.openxmlformats.org/officeDocument/2006/relationships/image" Target="../media/image43.png"/><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image" Target="../media/image80.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image" Target="../media/image46.png"/><Relationship Id="rId37" Type="http://schemas.openxmlformats.org/officeDocument/2006/relationships/image" Target="../media/image82.png"/><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image" Target="../media/image49.png"/><Relationship Id="rId36" Type="http://schemas.openxmlformats.org/officeDocument/2006/relationships/image" Target="../media/image44.png"/><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81.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image" Target="../media/image79.png"/><Relationship Id="rId30" Type="http://schemas.openxmlformats.org/officeDocument/2006/relationships/image" Target="../media/image47.png"/><Relationship Id="rId35" Type="http://schemas.openxmlformats.org/officeDocument/2006/relationships/image" Target="../media/image3.png"/><Relationship Id="rId8" Type="http://schemas.openxmlformats.org/officeDocument/2006/relationships/tags" Target="../tags/tag86.xml"/><Relationship Id="rId3" Type="http://schemas.openxmlformats.org/officeDocument/2006/relationships/tags" Target="../tags/tag81.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86.png"/><Relationship Id="rId3" Type="http://schemas.openxmlformats.org/officeDocument/2006/relationships/tags" Target="../tags/tag105.xml"/><Relationship Id="rId7" Type="http://schemas.openxmlformats.org/officeDocument/2006/relationships/slideLayout" Target="../slideLayouts/slideLayout2.xml"/><Relationship Id="rId12" Type="http://schemas.openxmlformats.org/officeDocument/2006/relationships/image" Target="../media/image85.png"/><Relationship Id="rId2" Type="http://schemas.openxmlformats.org/officeDocument/2006/relationships/tags" Target="../tags/tag104.xml"/><Relationship Id="rId16" Type="http://schemas.openxmlformats.org/officeDocument/2006/relationships/image" Target="../media/image89.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84.png"/><Relationship Id="rId5" Type="http://schemas.openxmlformats.org/officeDocument/2006/relationships/tags" Target="../tags/tag107.xml"/><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tags" Target="../tags/tag106.xml"/><Relationship Id="rId9" Type="http://schemas.openxmlformats.org/officeDocument/2006/relationships/image" Target="../media/image3.png"/><Relationship Id="rId14" Type="http://schemas.openxmlformats.org/officeDocument/2006/relationships/image" Target="../media/image87.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tags" Target="../tags/tag111.xml"/><Relationship Id="rId7" Type="http://schemas.openxmlformats.org/officeDocument/2006/relationships/notesSlide" Target="../notesSlides/notesSlide14.xml"/><Relationship Id="rId12" Type="http://schemas.openxmlformats.org/officeDocument/2006/relationships/image" Target="../media/image9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113.xml"/><Relationship Id="rId10" Type="http://schemas.openxmlformats.org/officeDocument/2006/relationships/image" Target="../media/image91.png"/><Relationship Id="rId4" Type="http://schemas.openxmlformats.org/officeDocument/2006/relationships/tags" Target="../tags/tag112.xml"/><Relationship Id="rId9" Type="http://schemas.openxmlformats.org/officeDocument/2006/relationships/image" Target="../media/image3.pn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7.png"/><Relationship Id="rId18" Type="http://schemas.openxmlformats.org/officeDocument/2006/relationships/image" Target="../media/image91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tags" Target="../tags/tag115.xml"/><Relationship Id="rId16" Type="http://schemas.openxmlformats.org/officeDocument/2006/relationships/image" Target="../media/image100.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95.png"/><Relationship Id="rId5" Type="http://schemas.openxmlformats.org/officeDocument/2006/relationships/tags" Target="../tags/tag118.xml"/><Relationship Id="rId15" Type="http://schemas.openxmlformats.org/officeDocument/2006/relationships/image" Target="../media/image99.png"/><Relationship Id="rId10" Type="http://schemas.openxmlformats.org/officeDocument/2006/relationships/image" Target="../media/image3.png"/><Relationship Id="rId4" Type="http://schemas.openxmlformats.org/officeDocument/2006/relationships/tags" Target="../tags/tag117.xml"/><Relationship Id="rId9" Type="http://schemas.openxmlformats.org/officeDocument/2006/relationships/notesSlide" Target="../notesSlides/notesSlide15.xml"/><Relationship Id="rId14" Type="http://schemas.openxmlformats.org/officeDocument/2006/relationships/image" Target="../media/image98.png"/></Relationships>
</file>

<file path=ppt/slides/_rels/slide1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slideLayout" Target="../slideLayouts/slideLayout2.xml"/><Relationship Id="rId7" Type="http://schemas.openxmlformats.org/officeDocument/2006/relationships/image" Target="../media/image10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2.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video" Target="../media/media2.mp4"/><Relationship Id="rId7" Type="http://schemas.openxmlformats.org/officeDocument/2006/relationships/image" Target="../media/image105.png"/><Relationship Id="rId2" Type="http://schemas.microsoft.com/office/2007/relationships/media" Target="../media/media2.mp4"/><Relationship Id="rId1" Type="http://schemas.openxmlformats.org/officeDocument/2006/relationships/tags" Target="../tags/tag121.xml"/><Relationship Id="rId6" Type="http://schemas.openxmlformats.org/officeDocument/2006/relationships/image" Target="../media/image3.png"/><Relationship Id="rId5" Type="http://schemas.openxmlformats.org/officeDocument/2006/relationships/notesSlide" Target="../notesSlides/notesSlide17.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video" Target="../media/media3.mp4"/><Relationship Id="rId7" Type="http://schemas.openxmlformats.org/officeDocument/2006/relationships/image" Target="../media/image107.png"/><Relationship Id="rId2" Type="http://schemas.microsoft.com/office/2007/relationships/media" Target="../media/media3.mp4"/><Relationship Id="rId1" Type="http://schemas.openxmlformats.org/officeDocument/2006/relationships/tags" Target="../tags/tag122.xml"/><Relationship Id="rId6" Type="http://schemas.openxmlformats.org/officeDocument/2006/relationships/image" Target="../media/image3.png"/><Relationship Id="rId5" Type="http://schemas.openxmlformats.org/officeDocument/2006/relationships/notesSlide" Target="../notesSlides/notesSlide18.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123.xml"/><Relationship Id="rId7"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3.png"/><Relationship Id="rId5" Type="http://schemas.openxmlformats.org/officeDocument/2006/relationships/notesSlide" Target="../notesSlides/notesSlide19.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slideLayout" Target="../slideLayouts/slideLayout2.xml"/><Relationship Id="rId7" Type="http://schemas.openxmlformats.org/officeDocument/2006/relationships/image" Target="../media/image10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png"/><Relationship Id="rId5" Type="http://schemas.openxmlformats.org/officeDocument/2006/relationships/image" Target="../media/image103.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124.xml"/><Relationship Id="rId7" Type="http://schemas.openxmlformats.org/officeDocument/2006/relationships/image" Target="../media/image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03.png"/><Relationship Id="rId5" Type="http://schemas.openxmlformats.org/officeDocument/2006/relationships/notesSlide" Target="../notesSlides/notesSlide21.xml"/><Relationship Id="rId10" Type="http://schemas.openxmlformats.org/officeDocument/2006/relationships/image" Target="../media/image111.png"/><Relationship Id="rId4" Type="http://schemas.openxmlformats.org/officeDocument/2006/relationships/slideLayout" Target="../slideLayouts/slideLayout2.xml"/><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125.xml"/><Relationship Id="rId7" Type="http://schemas.openxmlformats.org/officeDocument/2006/relationships/image" Target="../media/image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3.png"/><Relationship Id="rId5" Type="http://schemas.openxmlformats.org/officeDocument/2006/relationships/notesSlide" Target="../notesSlides/notesSlide22.xml"/><Relationship Id="rId10" Type="http://schemas.openxmlformats.org/officeDocument/2006/relationships/image" Target="../media/image111.png"/><Relationship Id="rId4" Type="http://schemas.openxmlformats.org/officeDocument/2006/relationships/slideLayout" Target="../slideLayouts/slideLayout2.xml"/><Relationship Id="rId9" Type="http://schemas.openxmlformats.org/officeDocument/2006/relationships/image" Target="../media/image112.pn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126.xml"/><Relationship Id="rId7" Type="http://schemas.openxmlformats.org/officeDocument/2006/relationships/image" Target="../media/image3.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03.png"/><Relationship Id="rId5" Type="http://schemas.openxmlformats.org/officeDocument/2006/relationships/notesSlide" Target="../notesSlides/notesSlide23.xml"/><Relationship Id="rId10" Type="http://schemas.openxmlformats.org/officeDocument/2006/relationships/image" Target="../media/image111.png"/><Relationship Id="rId4" Type="http://schemas.openxmlformats.org/officeDocument/2006/relationships/slideLayout" Target="../slideLayouts/slideLayout2.xml"/><Relationship Id="rId9" Type="http://schemas.openxmlformats.org/officeDocument/2006/relationships/image" Target="../media/image113.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png"/><Relationship Id="rId17" Type="http://schemas.openxmlformats.org/officeDocument/2006/relationships/image" Target="../media/image12.png"/><Relationship Id="rId2" Type="http://schemas.openxmlformats.org/officeDocument/2006/relationships/tags" Target="../tags/tag4.xml"/><Relationship Id="rId16" Type="http://schemas.openxmlformats.org/officeDocument/2006/relationships/image" Target="../media/image11.png"/><Relationship Id="rId20" Type="http://schemas.openxmlformats.org/officeDocument/2006/relationships/image" Target="../media/image15.gif"/><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3.xml"/><Relationship Id="rId5" Type="http://schemas.openxmlformats.org/officeDocument/2006/relationships/tags" Target="../tags/tag7.xml"/><Relationship Id="rId15" Type="http://schemas.openxmlformats.org/officeDocument/2006/relationships/image" Target="../media/image10.png"/><Relationship Id="rId10" Type="http://schemas.openxmlformats.org/officeDocument/2006/relationships/slideLayout" Target="../slideLayouts/slideLayout2.xml"/><Relationship Id="rId19" Type="http://schemas.openxmlformats.org/officeDocument/2006/relationships/image" Target="../media/image14.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7.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png"/><Relationship Id="rId11" Type="http://schemas.openxmlformats.org/officeDocument/2006/relationships/image" Target="../media/image23.png"/><Relationship Id="rId5" Type="http://schemas.openxmlformats.org/officeDocument/2006/relationships/notesSlide" Target="../notesSlides/notesSlide6.xml"/><Relationship Id="rId10" Type="http://schemas.openxmlformats.org/officeDocument/2006/relationships/image" Target="../media/image22.png"/><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tags" Target="../tags/tag20.xml"/><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3.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tags" Target="../tags/tag19.xml"/><Relationship Id="rId16" Type="http://schemas.openxmlformats.org/officeDocument/2006/relationships/notesSlide" Target="../notesSlides/notesSlide7.xml"/><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tags" Target="../tags/tag22.xml"/><Relationship Id="rId15" Type="http://schemas.openxmlformats.org/officeDocument/2006/relationships/slideLayout" Target="../slideLayouts/slideLayout2.xml"/><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tags" Target="../tags/tag27.xml"/><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tags" Target="../tags/tag25.xml"/></Relationships>
</file>

<file path=ppt/slides/_rels/slide9.xml.rels><?xml version="1.0" encoding="UTF-8" standalone="yes"?>
<Relationships xmlns="http://schemas.openxmlformats.org/package/2006/relationships"><Relationship Id="rId26" Type="http://schemas.openxmlformats.org/officeDocument/2006/relationships/tags" Target="../tags/tag57.xml"/><Relationship Id="rId21" Type="http://schemas.openxmlformats.org/officeDocument/2006/relationships/tags" Target="../tags/tag52.xml"/><Relationship Id="rId34" Type="http://schemas.openxmlformats.org/officeDocument/2006/relationships/tags" Target="../tags/tag65.xml"/><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63" Type="http://schemas.openxmlformats.org/officeDocument/2006/relationships/image" Target="../media/image56.png"/><Relationship Id="rId68" Type="http://schemas.openxmlformats.org/officeDocument/2006/relationships/image" Target="../media/image61.png"/><Relationship Id="rId7" Type="http://schemas.openxmlformats.org/officeDocument/2006/relationships/tags" Target="../tags/tag38.xml"/><Relationship Id="rId71" Type="http://schemas.openxmlformats.org/officeDocument/2006/relationships/image" Target="../media/image64.png"/><Relationship Id="rId2" Type="http://schemas.openxmlformats.org/officeDocument/2006/relationships/tags" Target="../tags/tag33.xml"/><Relationship Id="rId16" Type="http://schemas.openxmlformats.org/officeDocument/2006/relationships/tags" Target="../tags/tag47.xml"/><Relationship Id="rId29" Type="http://schemas.openxmlformats.org/officeDocument/2006/relationships/tags" Target="../tags/tag60.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tags" Target="../tags/tag63.xml"/><Relationship Id="rId37" Type="http://schemas.openxmlformats.org/officeDocument/2006/relationships/tags" Target="../tags/tag68.xml"/><Relationship Id="rId40" Type="http://schemas.openxmlformats.org/officeDocument/2006/relationships/image" Target="../media/image3.png"/><Relationship Id="rId45" Type="http://schemas.openxmlformats.org/officeDocument/2006/relationships/image" Target="../media/image47.png"/><Relationship Id="rId66" Type="http://schemas.openxmlformats.org/officeDocument/2006/relationships/image" Target="../media/image59.png"/><Relationship Id="rId5" Type="http://schemas.openxmlformats.org/officeDocument/2006/relationships/tags" Target="../tags/tag36.xml"/><Relationship Id="rId61" Type="http://schemas.openxmlformats.org/officeDocument/2006/relationships/image" Target="../media/image54.png"/><Relationship Id="rId19" Type="http://schemas.openxmlformats.org/officeDocument/2006/relationships/tags" Target="../tags/tag5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tags" Target="../tags/tag61.xml"/><Relationship Id="rId35" Type="http://schemas.openxmlformats.org/officeDocument/2006/relationships/tags" Target="../tags/tag66.xml"/><Relationship Id="rId43" Type="http://schemas.openxmlformats.org/officeDocument/2006/relationships/image" Target="../media/image45.png"/><Relationship Id="rId48" Type="http://schemas.openxmlformats.org/officeDocument/2006/relationships/image" Target="../media/image50.png"/><Relationship Id="rId64" Type="http://schemas.openxmlformats.org/officeDocument/2006/relationships/image" Target="../media/image57.png"/><Relationship Id="rId69" Type="http://schemas.openxmlformats.org/officeDocument/2006/relationships/image" Target="../media/image62.png"/><Relationship Id="rId8" Type="http://schemas.openxmlformats.org/officeDocument/2006/relationships/tags" Target="../tags/tag39.xml"/><Relationship Id="rId51" Type="http://schemas.openxmlformats.org/officeDocument/2006/relationships/image" Target="../media/image53.png"/><Relationship Id="rId72" Type="http://schemas.openxmlformats.org/officeDocument/2006/relationships/image" Target="../media/image65.png"/><Relationship Id="rId3" Type="http://schemas.openxmlformats.org/officeDocument/2006/relationships/tags" Target="../tags/tag34.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33" Type="http://schemas.openxmlformats.org/officeDocument/2006/relationships/tags" Target="../tags/tag64.xml"/><Relationship Id="rId38" Type="http://schemas.openxmlformats.org/officeDocument/2006/relationships/slideLayout" Target="../slideLayouts/slideLayout2.xml"/><Relationship Id="rId46" Type="http://schemas.openxmlformats.org/officeDocument/2006/relationships/image" Target="../media/image48.png"/><Relationship Id="rId67" Type="http://schemas.openxmlformats.org/officeDocument/2006/relationships/image" Target="../media/image60.png"/><Relationship Id="rId20" Type="http://schemas.openxmlformats.org/officeDocument/2006/relationships/tags" Target="../tags/tag51.xml"/><Relationship Id="rId41" Type="http://schemas.openxmlformats.org/officeDocument/2006/relationships/image" Target="../media/image43.png"/><Relationship Id="rId62" Type="http://schemas.openxmlformats.org/officeDocument/2006/relationships/image" Target="../media/image55.png"/><Relationship Id="rId70" Type="http://schemas.openxmlformats.org/officeDocument/2006/relationships/image" Target="../media/image63.png"/><Relationship Id="rId1" Type="http://schemas.openxmlformats.org/officeDocument/2006/relationships/tags" Target="../tags/tag32.xml"/><Relationship Id="rId6" Type="http://schemas.openxmlformats.org/officeDocument/2006/relationships/tags" Target="../tags/tag37.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36" Type="http://schemas.openxmlformats.org/officeDocument/2006/relationships/tags" Target="../tags/tag67.xml"/><Relationship Id="rId49" Type="http://schemas.openxmlformats.org/officeDocument/2006/relationships/image" Target="../media/image51.png"/><Relationship Id="rId10" Type="http://schemas.openxmlformats.org/officeDocument/2006/relationships/tags" Target="../tags/tag41.xml"/><Relationship Id="rId31" Type="http://schemas.openxmlformats.org/officeDocument/2006/relationships/tags" Target="../tags/tag62.xml"/><Relationship Id="rId44" Type="http://schemas.openxmlformats.org/officeDocument/2006/relationships/image" Target="../media/image46.png"/><Relationship Id="rId60" Type="http://schemas.openxmlformats.org/officeDocument/2006/relationships/image" Target="../media/image530.png"/><Relationship Id="rId65" Type="http://schemas.openxmlformats.org/officeDocument/2006/relationships/image" Target="../media/image58.png"/><Relationship Id="rId73" Type="http://schemas.openxmlformats.org/officeDocument/2006/relationships/image" Target="../media/image66.png"/><Relationship Id="rId4" Type="http://schemas.openxmlformats.org/officeDocument/2006/relationships/tags" Target="../tags/tag35.xml"/><Relationship Id="rId9" Type="http://schemas.openxmlformats.org/officeDocument/2006/relationships/tags" Target="../tags/tag40.xml"/><Relationship Id="rId13" Type="http://schemas.openxmlformats.org/officeDocument/2006/relationships/tags" Target="../tags/tag44.xml"/><Relationship Id="rId18" Type="http://schemas.openxmlformats.org/officeDocument/2006/relationships/tags" Target="../tags/tag49.xml"/><Relationship Id="rId3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logo, schermata&#10;&#10;Descrizione generata automaticamente">
            <a:extLst>
              <a:ext uri="{FF2B5EF4-FFF2-40B4-BE49-F238E27FC236}">
                <a16:creationId xmlns:a16="http://schemas.microsoft.com/office/drawing/2014/main" id="{C47C7F2D-63BF-D226-0727-79A05943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063" y="-8516"/>
            <a:ext cx="9447175" cy="6893884"/>
          </a:xfrm>
          <a:prstGeom prst="rect">
            <a:avLst/>
          </a:prstGeom>
        </p:spPr>
      </p:pic>
      <p:sp>
        <p:nvSpPr>
          <p:cNvPr id="6" name="Triangolo isoscele 5">
            <a:extLst>
              <a:ext uri="{FF2B5EF4-FFF2-40B4-BE49-F238E27FC236}">
                <a16:creationId xmlns:a16="http://schemas.microsoft.com/office/drawing/2014/main" id="{AEE3729B-A0C7-0D8E-7EB4-66A372C5B4F0}"/>
              </a:ext>
            </a:extLst>
          </p:cNvPr>
          <p:cNvSpPr/>
          <p:nvPr/>
        </p:nvSpPr>
        <p:spPr>
          <a:xfrm rot="10800000">
            <a:off x="2683499" y="-8516"/>
            <a:ext cx="6825002" cy="8322956"/>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grpSp>
        <p:nvGrpSpPr>
          <p:cNvPr id="2" name="Gruppo 1">
            <a:extLst>
              <a:ext uri="{FF2B5EF4-FFF2-40B4-BE49-F238E27FC236}">
                <a16:creationId xmlns:a16="http://schemas.microsoft.com/office/drawing/2014/main" id="{7E8F1291-47C0-A7C8-F38C-E99D0D1A4F7D}"/>
              </a:ext>
            </a:extLst>
          </p:cNvPr>
          <p:cNvGrpSpPr/>
          <p:nvPr/>
        </p:nvGrpSpPr>
        <p:grpSpPr>
          <a:xfrm>
            <a:off x="529250" y="1492550"/>
            <a:ext cx="8177678" cy="4151247"/>
            <a:chOff x="529250" y="1431780"/>
            <a:chExt cx="8177678" cy="4151247"/>
          </a:xfrm>
        </p:grpSpPr>
        <p:sp>
          <p:nvSpPr>
            <p:cNvPr id="8" name="CasellaDiTesto 7">
              <a:extLst>
                <a:ext uri="{FF2B5EF4-FFF2-40B4-BE49-F238E27FC236}">
                  <a16:creationId xmlns:a16="http://schemas.microsoft.com/office/drawing/2014/main" id="{BB5DB30D-AB2D-B7BA-D5E1-10E471B4696E}"/>
                </a:ext>
              </a:extLst>
            </p:cNvPr>
            <p:cNvSpPr txBox="1"/>
            <p:nvPr/>
          </p:nvSpPr>
          <p:spPr>
            <a:xfrm>
              <a:off x="529251" y="1431780"/>
              <a:ext cx="8177677" cy="1754326"/>
            </a:xfrm>
            <a:prstGeom prst="rect">
              <a:avLst/>
            </a:prstGeom>
            <a:noFill/>
          </p:spPr>
          <p:txBody>
            <a:bodyPr wrap="square" anchor="ctr">
              <a:spAutoFit/>
            </a:bodyPr>
            <a:lstStyle/>
            <a:p>
              <a:r>
                <a:rPr lang="en-US" sz="3600" b="1" dirty="0">
                  <a:solidFill>
                    <a:srgbClr val="822433"/>
                  </a:solidFill>
                  <a:latin typeface="Frutiger" panose="020B0500000000000000" pitchFamily="34" charset="0"/>
                  <a:cs typeface="Arial" panose="020B0604020202020204" pitchFamily="34" charset="0"/>
                </a:rPr>
                <a:t>Control of underactuated robots via input-constrained receding-horizon differential dynamic programming</a:t>
              </a:r>
              <a:endParaRPr lang="en-US" sz="2000" b="0" dirty="0">
                <a:solidFill>
                  <a:srgbClr val="822433"/>
                </a:solidFill>
                <a:effectLst/>
                <a:latin typeface="Frutiger" panose="020B0500000000000000" pitchFamily="34" charset="0"/>
              </a:endParaRPr>
            </a:p>
          </p:txBody>
        </p:sp>
        <p:sp>
          <p:nvSpPr>
            <p:cNvPr id="9" name="CasellaDiTesto 8">
              <a:extLst>
                <a:ext uri="{FF2B5EF4-FFF2-40B4-BE49-F238E27FC236}">
                  <a16:creationId xmlns:a16="http://schemas.microsoft.com/office/drawing/2014/main" id="{C88E13AA-6D3D-7C30-3EA0-DE327B174731}"/>
                </a:ext>
              </a:extLst>
            </p:cNvPr>
            <p:cNvSpPr txBox="1"/>
            <p:nvPr/>
          </p:nvSpPr>
          <p:spPr>
            <a:xfrm>
              <a:off x="529250" y="2674538"/>
              <a:ext cx="7922237" cy="2908489"/>
            </a:xfrm>
            <a:prstGeom prst="rect">
              <a:avLst/>
            </a:prstGeom>
            <a:noFill/>
          </p:spPr>
          <p:txBody>
            <a:bodyPr wrap="square" rtlCol="0" anchor="ctr">
              <a:spAutoFit/>
            </a:bodyPr>
            <a:lstStyle/>
            <a:p>
              <a:pPr>
                <a:lnSpc>
                  <a:spcPts val="3300"/>
                </a:lnSpc>
              </a:pPr>
              <a:endParaRPr lang="en-US" sz="2000" b="0" dirty="0">
                <a:solidFill>
                  <a:srgbClr val="822433"/>
                </a:solidFill>
                <a:effectLst/>
                <a:latin typeface="Frutiger" panose="020B0500000000000000" pitchFamily="34" charset="0"/>
              </a:endParaRPr>
            </a:p>
            <a:p>
              <a:pPr>
                <a:lnSpc>
                  <a:spcPts val="3300"/>
                </a:lnSpc>
              </a:pPr>
              <a:r>
                <a:rPr lang="en-US" sz="2000" b="0" dirty="0">
                  <a:solidFill>
                    <a:srgbClr val="822433"/>
                  </a:solidFill>
                  <a:effectLst/>
                  <a:latin typeface="Frutiger" panose="020B0500000000000000" pitchFamily="34" charset="0"/>
                </a:rPr>
                <a:t>Course of Underactuated Robots</a:t>
              </a:r>
            </a:p>
            <a:p>
              <a:pPr>
                <a:lnSpc>
                  <a:spcPts val="3300"/>
                </a:lnSpc>
              </a:pPr>
              <a:r>
                <a:rPr lang="it-IT" sz="1500" b="1" dirty="0">
                  <a:latin typeface="Frutiger" panose="020B0500000000000000" pitchFamily="34" charset="0"/>
                </a:rPr>
                <a:t>Simone Orelli (</a:t>
              </a:r>
              <a:r>
                <a:rPr lang="it-IT" sz="1500" b="1" dirty="0" err="1">
                  <a:latin typeface="Frutiger" panose="020B0500000000000000" pitchFamily="34" charset="0"/>
                </a:rPr>
                <a:t>mat</a:t>
              </a:r>
              <a:r>
                <a:rPr lang="it-IT" sz="1500" b="1" dirty="0">
                  <a:latin typeface="Frutiger" panose="020B0500000000000000" pitchFamily="34" charset="0"/>
                </a:rPr>
                <a:t>. 1749732)</a:t>
              </a:r>
              <a:br>
                <a:rPr lang="it-IT" sz="1500" b="1" dirty="0">
                  <a:latin typeface="Frutiger" panose="020B0500000000000000" pitchFamily="34" charset="0"/>
                </a:rPr>
              </a:br>
              <a:r>
                <a:rPr lang="it-IT" sz="1500" b="1" dirty="0">
                  <a:latin typeface="Frutiger" panose="020B0500000000000000" pitchFamily="34" charset="0"/>
                </a:rPr>
                <a:t>Antonio Rapuano (</a:t>
              </a:r>
              <a:r>
                <a:rPr lang="it-IT" sz="1500" b="1" dirty="0" err="1">
                  <a:latin typeface="Frutiger" panose="020B0500000000000000" pitchFamily="34" charset="0"/>
                </a:rPr>
                <a:t>mat</a:t>
              </a:r>
              <a:r>
                <a:rPr lang="it-IT" sz="1500" b="1" dirty="0">
                  <a:latin typeface="Frutiger" panose="020B0500000000000000" pitchFamily="34" charset="0"/>
                </a:rPr>
                <a:t>. 2044902)</a:t>
              </a:r>
            </a:p>
            <a:p>
              <a:pPr>
                <a:lnSpc>
                  <a:spcPts val="3300"/>
                </a:lnSpc>
              </a:pPr>
              <a:r>
                <a:rPr lang="it-IT" sz="1500" b="1" dirty="0" err="1">
                  <a:latin typeface="Frutiger" panose="020B0500000000000000" pitchFamily="34" charset="0"/>
                </a:rPr>
                <a:t>Dhaval</a:t>
              </a:r>
              <a:r>
                <a:rPr lang="it-IT" sz="1500" b="1" dirty="0">
                  <a:latin typeface="Frutiger" panose="020B0500000000000000" pitchFamily="34" charset="0"/>
                </a:rPr>
                <a:t> </a:t>
              </a:r>
              <a:r>
                <a:rPr lang="it-IT" sz="1500" b="1" dirty="0" err="1">
                  <a:latin typeface="Frutiger" panose="020B0500000000000000" pitchFamily="34" charset="0"/>
                </a:rPr>
                <a:t>Shukla</a:t>
              </a:r>
              <a:r>
                <a:rPr lang="it-IT" sz="1500" b="1" dirty="0">
                  <a:latin typeface="Frutiger" panose="020B0500000000000000" pitchFamily="34" charset="0"/>
                </a:rPr>
                <a:t> (</a:t>
              </a:r>
              <a:r>
                <a:rPr lang="it-IT" sz="1500" b="1" dirty="0" err="1">
                  <a:latin typeface="Frutiger" panose="020B0500000000000000" pitchFamily="34" charset="0"/>
                </a:rPr>
                <a:t>mat</a:t>
              </a:r>
              <a:r>
                <a:rPr lang="it-IT" sz="1500" b="1" dirty="0">
                  <a:latin typeface="Frutiger" panose="020B0500000000000000" pitchFamily="34" charset="0"/>
                </a:rPr>
                <a:t>. 2047562)</a:t>
              </a:r>
            </a:p>
            <a:p>
              <a:pPr>
                <a:lnSpc>
                  <a:spcPts val="3300"/>
                </a:lnSpc>
              </a:pPr>
              <a:r>
                <a:rPr lang="it-IT" sz="1400" dirty="0" err="1">
                  <a:solidFill>
                    <a:schemeClr val="tx1">
                      <a:lumMod val="85000"/>
                      <a:lumOff val="15000"/>
                    </a:schemeClr>
                  </a:solidFill>
                  <a:latin typeface="Frutiger" panose="020B0500000000000000" pitchFamily="34" charset="0"/>
                </a:rPr>
                <a:t>Academic</a:t>
              </a:r>
              <a:r>
                <a:rPr lang="it-IT" sz="1400" dirty="0">
                  <a:solidFill>
                    <a:schemeClr val="tx1">
                      <a:lumMod val="85000"/>
                      <a:lumOff val="15000"/>
                    </a:schemeClr>
                  </a:solidFill>
                  <a:latin typeface="Frutiger" panose="020B0500000000000000" pitchFamily="34" charset="0"/>
                </a:rPr>
                <a:t> </a:t>
              </a:r>
              <a:r>
                <a:rPr lang="it-IT" sz="1400" dirty="0" err="1">
                  <a:solidFill>
                    <a:schemeClr val="tx1">
                      <a:lumMod val="85000"/>
                      <a:lumOff val="15000"/>
                    </a:schemeClr>
                  </a:solidFill>
                  <a:latin typeface="Frutiger" panose="020B0500000000000000" pitchFamily="34" charset="0"/>
                </a:rPr>
                <a:t>Year</a:t>
              </a:r>
              <a:r>
                <a:rPr lang="it-IT" sz="1400" dirty="0">
                  <a:solidFill>
                    <a:schemeClr val="tx1">
                      <a:lumMod val="85000"/>
                      <a:lumOff val="15000"/>
                    </a:schemeClr>
                  </a:solidFill>
                  <a:latin typeface="Frutiger" panose="020B0500000000000000" pitchFamily="34" charset="0"/>
                </a:rPr>
                <a:t> 2023/2024</a:t>
              </a:r>
            </a:p>
            <a:p>
              <a:endParaRPr lang="it-IT" dirty="0"/>
            </a:p>
          </p:txBody>
        </p:sp>
      </p:grpSp>
    </p:spTree>
    <p:extLst>
      <p:ext uri="{BB962C8B-B14F-4D97-AF65-F5344CB8AC3E}">
        <p14:creationId xmlns:p14="http://schemas.microsoft.com/office/powerpoint/2010/main" val="341141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Regularization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Differential</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dynamic</a:t>
            </a:r>
            <a:r>
              <a:rPr lang="it-IT" sz="1800" b="1" dirty="0">
                <a:solidFill>
                  <a:srgbClr val="822433"/>
                </a:solidFill>
                <a:latin typeface="Frutiger" panose="020B0500000000000000" pitchFamily="34" charset="0"/>
                <a:cs typeface="Arial" panose="020B0604020202020204" pitchFamily="34" charset="0"/>
              </a:rPr>
              <a:t> programming</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4" name="Rettangolo con angoli arrotondati 3">
            <a:extLst>
              <a:ext uri="{FF2B5EF4-FFF2-40B4-BE49-F238E27FC236}">
                <a16:creationId xmlns:a16="http://schemas.microsoft.com/office/drawing/2014/main" id="{F7F71B03-2071-A961-9CD0-177C39F6C66F}"/>
              </a:ext>
            </a:extLst>
          </p:cNvPr>
          <p:cNvSpPr/>
          <p:nvPr/>
        </p:nvSpPr>
        <p:spPr>
          <a:xfrm>
            <a:off x="838200" y="1787924"/>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R1</a:t>
            </a:r>
          </a:p>
        </p:txBody>
      </p:sp>
      <p:sp>
        <p:nvSpPr>
          <p:cNvPr id="6" name="CasellaDiTesto 5">
            <a:extLst>
              <a:ext uri="{FF2B5EF4-FFF2-40B4-BE49-F238E27FC236}">
                <a16:creationId xmlns:a16="http://schemas.microsoft.com/office/drawing/2014/main" id="{DD54D06C-5543-5D92-31CF-44083241E035}"/>
              </a:ext>
            </a:extLst>
          </p:cNvPr>
          <p:cNvSpPr txBox="1"/>
          <p:nvPr/>
        </p:nvSpPr>
        <p:spPr>
          <a:xfrm>
            <a:off x="1387346" y="1787924"/>
            <a:ext cx="4560690"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Levenberg</a:t>
            </a:r>
            <a:r>
              <a:rPr kumimoji="0" lang="it-IT" altLang="it-IT" sz="2000" b="1" i="0" u="none" strike="noStrike" cap="none" normalizeH="0" baseline="0" dirty="0">
                <a:ln>
                  <a:noFill/>
                </a:ln>
                <a:solidFill>
                  <a:srgbClr val="262626"/>
                </a:solidFill>
                <a:effectLst/>
                <a:latin typeface="Frutiger" panose="020B0500000000000000" pitchFamily="34" charset="0"/>
              </a:rPr>
              <a:t>-Marquardt </a:t>
            </a:r>
            <a:r>
              <a:rPr kumimoji="0" lang="it-IT" altLang="it-IT" sz="2000" b="1" i="0" u="none" strike="noStrike" cap="none" normalizeH="0" baseline="0" dirty="0" err="1">
                <a:ln>
                  <a:noFill/>
                </a:ln>
                <a:solidFill>
                  <a:srgbClr val="262626"/>
                </a:solidFill>
                <a:effectLst/>
                <a:latin typeface="Frutiger" panose="020B0500000000000000" pitchFamily="34" charset="0"/>
              </a:rPr>
              <a:t>parameter</a:t>
            </a:r>
            <a:endParaRPr lang="it-IT" sz="2000" b="1" dirty="0">
              <a:solidFill>
                <a:srgbClr val="262626"/>
              </a:solidFill>
              <a:latin typeface="Frutiger" panose="020B0500000000000000" pitchFamily="34" charset="0"/>
            </a:endParaRPr>
          </a:p>
        </p:txBody>
      </p:sp>
      <p:sp>
        <p:nvSpPr>
          <p:cNvPr id="7" name="CasellaDiTesto 6">
            <a:extLst>
              <a:ext uri="{FF2B5EF4-FFF2-40B4-BE49-F238E27FC236}">
                <a16:creationId xmlns:a16="http://schemas.microsoft.com/office/drawing/2014/main" id="{D46586CA-9BB0-B272-1E0C-176C8B1D5769}"/>
              </a:ext>
            </a:extLst>
          </p:cNvPr>
          <p:cNvSpPr txBox="1"/>
          <p:nvPr/>
        </p:nvSpPr>
        <p:spPr>
          <a:xfrm>
            <a:off x="1387346" y="2216697"/>
            <a:ext cx="5714493" cy="369332"/>
          </a:xfrm>
          <a:prstGeom prst="rect">
            <a:avLst/>
          </a:prstGeom>
          <a:noFill/>
        </p:spPr>
        <p:txBody>
          <a:bodyPr wrap="square">
            <a:spAutoFit/>
          </a:bodyPr>
          <a:lstStyle/>
          <a:p>
            <a:pPr algn="just"/>
            <a:r>
              <a:rPr kumimoji="0" lang="it-IT" altLang="it-IT" b="0" i="0" u="none" strike="noStrike" cap="none" normalizeH="0" baseline="0" dirty="0" err="1">
                <a:ln>
                  <a:noFill/>
                </a:ln>
                <a:solidFill>
                  <a:srgbClr val="262626"/>
                </a:solidFill>
                <a:effectLst/>
                <a:latin typeface="Frutiger" panose="020B0500000000000000" pitchFamily="34" charset="0"/>
              </a:rPr>
              <a:t>Ensuring</a:t>
            </a:r>
            <a:r>
              <a:rPr kumimoji="0" lang="it-IT" altLang="it-IT" b="0" i="0" u="none" strike="noStrike" cap="none" normalizeH="0" baseline="0" dirty="0">
                <a:ln>
                  <a:noFill/>
                </a:ln>
                <a:solidFill>
                  <a:srgbClr val="262626"/>
                </a:solidFill>
                <a:effectLst/>
                <a:latin typeface="Frutiger" panose="020B0500000000000000" pitchFamily="34" charset="0"/>
              </a:rPr>
              <a:t> the positive-</a:t>
            </a:r>
            <a:r>
              <a:rPr kumimoji="0" lang="it-IT" altLang="it-IT" b="0" i="0" u="none" strike="noStrike" cap="none" normalizeH="0" baseline="0" dirty="0" err="1">
                <a:ln>
                  <a:noFill/>
                </a:ln>
                <a:solidFill>
                  <a:srgbClr val="262626"/>
                </a:solidFill>
                <a:effectLst/>
                <a:latin typeface="Frutiger" panose="020B0500000000000000" pitchFamily="34" charset="0"/>
              </a:rPr>
              <a:t>definiteness</a:t>
            </a:r>
            <a:r>
              <a:rPr kumimoji="0" lang="it-IT" altLang="it-IT" b="0" i="0" u="none" strike="noStrike" cap="none" normalizeH="0" baseline="0" dirty="0">
                <a:ln>
                  <a:noFill/>
                </a:ln>
                <a:solidFill>
                  <a:srgbClr val="262626"/>
                </a:solidFill>
                <a:effectLst/>
                <a:latin typeface="Frutiger" panose="020B0500000000000000" pitchFamily="34" charset="0"/>
              </a:rPr>
              <a:t> of the </a:t>
            </a:r>
            <a:r>
              <a:rPr kumimoji="0" lang="it-IT" altLang="it-IT" b="0" i="0" u="none" strike="noStrike" cap="none" normalizeH="0" baseline="0" dirty="0" err="1">
                <a:ln>
                  <a:noFill/>
                </a:ln>
                <a:solidFill>
                  <a:srgbClr val="262626"/>
                </a:solidFill>
                <a:effectLst/>
                <a:latin typeface="Frutiger" panose="020B0500000000000000" pitchFamily="34" charset="0"/>
              </a:rPr>
              <a:t>Hessian</a:t>
            </a:r>
            <a:r>
              <a:rPr kumimoji="0" lang="it-IT" altLang="it-IT" b="0" i="0" u="none" strike="noStrike" cap="none" normalizeH="0" baseline="0" dirty="0">
                <a:ln>
                  <a:noFill/>
                </a:ln>
                <a:solidFill>
                  <a:srgbClr val="262626"/>
                </a:solidFill>
                <a:effectLst/>
                <a:latin typeface="Frutiger" panose="020B0500000000000000" pitchFamily="34" charset="0"/>
              </a:rPr>
              <a:t>         . </a:t>
            </a:r>
            <a:endParaRPr lang="it-IT" dirty="0">
              <a:solidFill>
                <a:srgbClr val="262626"/>
              </a:solidFill>
              <a:latin typeface="Frutiger" panose="020B0500000000000000" pitchFamily="34" charset="0"/>
            </a:endParaRPr>
          </a:p>
        </p:txBody>
      </p:sp>
      <p:sp>
        <p:nvSpPr>
          <p:cNvPr id="8" name="Rettangolo con angoli arrotondati 7">
            <a:extLst>
              <a:ext uri="{FF2B5EF4-FFF2-40B4-BE49-F238E27FC236}">
                <a16:creationId xmlns:a16="http://schemas.microsoft.com/office/drawing/2014/main" id="{4D8D912F-C5CD-4D82-EC90-258E06E1A3F9}"/>
              </a:ext>
            </a:extLst>
          </p:cNvPr>
          <p:cNvSpPr/>
          <p:nvPr/>
        </p:nvSpPr>
        <p:spPr>
          <a:xfrm>
            <a:off x="838200" y="3403600"/>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R2</a:t>
            </a:r>
          </a:p>
        </p:txBody>
      </p:sp>
      <p:sp>
        <p:nvSpPr>
          <p:cNvPr id="9" name="CasellaDiTesto 8">
            <a:extLst>
              <a:ext uri="{FF2B5EF4-FFF2-40B4-BE49-F238E27FC236}">
                <a16:creationId xmlns:a16="http://schemas.microsoft.com/office/drawing/2014/main" id="{EB1FF19E-B3C5-715E-5943-9B2C7113E343}"/>
              </a:ext>
            </a:extLst>
          </p:cNvPr>
          <p:cNvSpPr txBox="1"/>
          <p:nvPr/>
        </p:nvSpPr>
        <p:spPr>
          <a:xfrm>
            <a:off x="1393070" y="3432263"/>
            <a:ext cx="2571754" cy="400110"/>
          </a:xfrm>
          <a:prstGeom prst="rect">
            <a:avLst/>
          </a:prstGeom>
          <a:noFill/>
        </p:spPr>
        <p:txBody>
          <a:bodyPr wrap="square">
            <a:spAutoFit/>
          </a:bodyPr>
          <a:lstStyle/>
          <a:p>
            <a:pPr algn="just"/>
            <a:r>
              <a:rPr kumimoji="0" lang="it-IT" altLang="it-IT" sz="2000" b="1" i="0" u="none" strike="noStrike" cap="none" normalizeH="0" baseline="0" dirty="0">
                <a:ln>
                  <a:noFill/>
                </a:ln>
                <a:solidFill>
                  <a:srgbClr val="262626"/>
                </a:solidFill>
                <a:effectLst/>
                <a:latin typeface="Frutiger" panose="020B0500000000000000" pitchFamily="34" charset="0"/>
              </a:rPr>
              <a:t>Line </a:t>
            </a:r>
            <a:r>
              <a:rPr kumimoji="0" lang="it-IT" altLang="it-IT" sz="2000" b="1" i="0" u="none" strike="noStrike" cap="none" normalizeH="0" baseline="0" dirty="0" err="1">
                <a:ln>
                  <a:noFill/>
                </a:ln>
                <a:solidFill>
                  <a:srgbClr val="262626"/>
                </a:solidFill>
                <a:effectLst/>
                <a:latin typeface="Frutiger" panose="020B0500000000000000" pitchFamily="34" charset="0"/>
              </a:rPr>
              <a:t>search</a:t>
            </a:r>
            <a:endParaRPr lang="it-IT" sz="2000" b="1" dirty="0">
              <a:solidFill>
                <a:srgbClr val="262626"/>
              </a:solidFill>
              <a:latin typeface="Frutiger" panose="020B0500000000000000" pitchFamily="34" charset="0"/>
            </a:endParaRPr>
          </a:p>
        </p:txBody>
      </p:sp>
      <p:pic>
        <p:nvPicPr>
          <p:cNvPr id="12" name="Immagine 11" descr="\documentclass{article}&#10;\usepackage{amsmath}&#10;\pagestyle{empty}&#10;\begin{document}&#10;&#10;$Q_{uu}$&#10;&#10;&#10;\end{document}" title="IguanaTex Picture Display">
            <a:extLst>
              <a:ext uri="{FF2B5EF4-FFF2-40B4-BE49-F238E27FC236}">
                <a16:creationId xmlns:a16="http://schemas.microsoft.com/office/drawing/2014/main" id="{266CDA60-C421-9822-9CD5-BEE6D2BFBB7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398541" y="2314946"/>
            <a:ext cx="417524" cy="227048"/>
          </a:xfrm>
          <a:prstGeom prst="rect">
            <a:avLst/>
          </a:prstGeom>
        </p:spPr>
      </p:pic>
      <p:pic>
        <p:nvPicPr>
          <p:cNvPr id="14" name="Immagine 13" descr="\documentclass{article}&#10;\usepackage{amsmath}&#10;\pagestyle{empty}&#10;\begin{document}&#10;&#10;$\tilde{Q}_{uu} = Q_{uu} + \mu I$&#10;&#10;&#10;\end{document}" title="IguanaTex Picture Display">
            <a:extLst>
              <a:ext uri="{FF2B5EF4-FFF2-40B4-BE49-F238E27FC236}">
                <a16:creationId xmlns:a16="http://schemas.microsoft.com/office/drawing/2014/main" id="{629B573B-0BAA-1A50-5E02-B8F744A3ABF6}"/>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039845" y="2759921"/>
            <a:ext cx="1816381" cy="288000"/>
          </a:xfrm>
          <a:prstGeom prst="rect">
            <a:avLst/>
          </a:prstGeom>
        </p:spPr>
      </p:pic>
      <p:sp>
        <p:nvSpPr>
          <p:cNvPr id="19" name="CasellaDiTesto 18">
            <a:extLst>
              <a:ext uri="{FF2B5EF4-FFF2-40B4-BE49-F238E27FC236}">
                <a16:creationId xmlns:a16="http://schemas.microsoft.com/office/drawing/2014/main" id="{39959761-C1D1-D558-4CA0-3814594B793C}"/>
              </a:ext>
            </a:extLst>
          </p:cNvPr>
          <p:cNvSpPr txBox="1"/>
          <p:nvPr/>
        </p:nvSpPr>
        <p:spPr>
          <a:xfrm>
            <a:off x="1387347" y="3855493"/>
            <a:ext cx="6740654" cy="1200329"/>
          </a:xfrm>
          <a:prstGeom prst="rect">
            <a:avLst/>
          </a:prstGeom>
          <a:noFill/>
        </p:spPr>
        <p:txBody>
          <a:bodyPr wrap="square">
            <a:spAutoFit/>
          </a:bodyPr>
          <a:lstStyle/>
          <a:p>
            <a:pPr algn="just"/>
            <a:r>
              <a:rPr kumimoji="0" lang="it-IT" altLang="it-IT" b="0" i="0" u="none" strike="noStrike" cap="none" normalizeH="0" baseline="0" dirty="0">
                <a:ln>
                  <a:noFill/>
                </a:ln>
                <a:solidFill>
                  <a:srgbClr val="262626"/>
                </a:solidFill>
                <a:effectLst/>
                <a:latin typeface="Frutiger" panose="020B0500000000000000" pitchFamily="34" charset="0"/>
              </a:rPr>
              <a:t>To </a:t>
            </a:r>
            <a:r>
              <a:rPr kumimoji="0" lang="it-IT" altLang="it-IT" b="0" i="0" u="none" strike="noStrike" cap="none" normalizeH="0" baseline="0" dirty="0" err="1">
                <a:ln>
                  <a:noFill/>
                </a:ln>
                <a:solidFill>
                  <a:srgbClr val="262626"/>
                </a:solidFill>
                <a:effectLst/>
                <a:latin typeface="Frutiger" panose="020B0500000000000000" pitchFamily="34" charset="0"/>
              </a:rPr>
              <a:t>prevent</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divergence</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between</a:t>
            </a:r>
            <a:r>
              <a:rPr kumimoji="0" lang="it-IT" altLang="it-IT" b="0" i="0" u="none" strike="noStrike" cap="none" normalizeH="0" baseline="0" dirty="0">
                <a:ln>
                  <a:noFill/>
                </a:ln>
                <a:solidFill>
                  <a:srgbClr val="262626"/>
                </a:solidFill>
                <a:effectLst/>
                <a:latin typeface="Frutiger" panose="020B0500000000000000" pitchFamily="34" charset="0"/>
              </a:rPr>
              <a:t> the </a:t>
            </a:r>
            <a:r>
              <a:rPr kumimoji="0" lang="it-IT" altLang="it-IT" b="0" i="0" u="none" strike="noStrike" cap="none" normalizeH="0" baseline="0" dirty="0" err="1">
                <a:ln>
                  <a:noFill/>
                </a:ln>
                <a:solidFill>
                  <a:srgbClr val="262626"/>
                </a:solidFill>
                <a:effectLst/>
                <a:latin typeface="Frutiger" panose="020B0500000000000000" pitchFamily="34" charset="0"/>
              </a:rPr>
              <a:t>proposed</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trajectory</a:t>
            </a:r>
            <a:r>
              <a:rPr kumimoji="0" lang="it-IT" altLang="it-IT" b="0" i="0" u="none" strike="noStrike" cap="none" normalizeH="0" baseline="0" dirty="0">
                <a:ln>
                  <a:noFill/>
                </a:ln>
                <a:solidFill>
                  <a:srgbClr val="262626"/>
                </a:solidFill>
                <a:effectLst/>
                <a:latin typeface="Frutiger" panose="020B0500000000000000" pitchFamily="34" charset="0"/>
              </a:rPr>
              <a:t> and the </a:t>
            </a:r>
            <a:r>
              <a:rPr kumimoji="0" lang="it-IT" altLang="it-IT" b="0" i="0" u="none" strike="noStrike" cap="none" normalizeH="0" baseline="0" dirty="0" err="1">
                <a:ln>
                  <a:noFill/>
                </a:ln>
                <a:solidFill>
                  <a:srgbClr val="262626"/>
                </a:solidFill>
                <a:effectLst/>
                <a:latin typeface="Frutiger" panose="020B0500000000000000" pitchFamily="34" charset="0"/>
              </a:rPr>
              <a:t>previous</a:t>
            </a:r>
            <a:r>
              <a:rPr lang="it-IT" altLang="it-IT" dirty="0">
                <a:solidFill>
                  <a:srgbClr val="262626"/>
                </a:solidFill>
                <a:latin typeface="Frutiger" panose="020B0500000000000000" pitchFamily="34" charset="0"/>
              </a:rPr>
              <a:t> one (</a:t>
            </a:r>
            <a:r>
              <a:rPr lang="it-IT" altLang="it-IT" dirty="0" err="1">
                <a:solidFill>
                  <a:srgbClr val="262626"/>
                </a:solidFill>
                <a:latin typeface="Frutiger" panose="020B0500000000000000" pitchFamily="34" charset="0"/>
              </a:rPr>
              <a:t>resulting</a:t>
            </a:r>
            <a:r>
              <a:rPr lang="it-IT" altLang="it-IT" dirty="0">
                <a:solidFill>
                  <a:srgbClr val="262626"/>
                </a:solidFill>
                <a:latin typeface="Frutiger" panose="020B0500000000000000" pitchFamily="34" charset="0"/>
              </a:rPr>
              <a:t> in </a:t>
            </a:r>
            <a:r>
              <a:rPr lang="it-IT" altLang="it-IT" dirty="0" err="1">
                <a:solidFill>
                  <a:srgbClr val="262626"/>
                </a:solidFill>
                <a:latin typeface="Frutiger" panose="020B0500000000000000" pitchFamily="34" charset="0"/>
              </a:rPr>
              <a:t>substantial</a:t>
            </a:r>
            <a:r>
              <a:rPr lang="it-IT" altLang="it-IT" dirty="0">
                <a:solidFill>
                  <a:srgbClr val="262626"/>
                </a:solidFill>
                <a:latin typeface="Frutiger" panose="020B0500000000000000" pitchFamily="34" charset="0"/>
              </a:rPr>
              <a:t> </a:t>
            </a:r>
            <a:r>
              <a:rPr lang="it-IT" altLang="it-IT" dirty="0" err="1">
                <a:solidFill>
                  <a:srgbClr val="262626"/>
                </a:solidFill>
                <a:latin typeface="Frutiger" panose="020B0500000000000000" pitchFamily="34" charset="0"/>
              </a:rPr>
              <a:t>error</a:t>
            </a:r>
            <a:r>
              <a:rPr lang="it-IT" altLang="it-IT" dirty="0">
                <a:solidFill>
                  <a:srgbClr val="262626"/>
                </a:solidFill>
                <a:latin typeface="Frutiger" panose="020B0500000000000000" pitchFamily="34" charset="0"/>
              </a:rPr>
              <a:t> in the </a:t>
            </a:r>
            <a:r>
              <a:rPr lang="it-IT" altLang="it-IT" dirty="0" err="1">
                <a:solidFill>
                  <a:srgbClr val="262626"/>
                </a:solidFill>
                <a:latin typeface="Frutiger" panose="020B0500000000000000" pitchFamily="34" charset="0"/>
              </a:rPr>
              <a:t>quadratic</a:t>
            </a:r>
            <a:r>
              <a:rPr lang="it-IT" altLang="it-IT" dirty="0">
                <a:solidFill>
                  <a:srgbClr val="262626"/>
                </a:solidFill>
                <a:latin typeface="Frutiger" panose="020B0500000000000000" pitchFamily="34" charset="0"/>
              </a:rPr>
              <a:t> </a:t>
            </a:r>
            <a:r>
              <a:rPr lang="it-IT" altLang="it-IT" dirty="0" err="1">
                <a:solidFill>
                  <a:srgbClr val="262626"/>
                </a:solidFill>
                <a:latin typeface="Frutiger" panose="020B0500000000000000" pitchFamily="34" charset="0"/>
              </a:rPr>
              <a:t>approximation</a:t>
            </a:r>
            <a:r>
              <a:rPr lang="it-IT" altLang="it-IT" dirty="0">
                <a:solidFill>
                  <a:srgbClr val="262626"/>
                </a:solidFill>
                <a:latin typeface="Frutiger" panose="020B0500000000000000" pitchFamily="34" charset="0"/>
              </a:rPr>
              <a:t>), </a:t>
            </a:r>
            <a:r>
              <a:rPr lang="it-IT" altLang="it-IT" dirty="0" err="1">
                <a:solidFill>
                  <a:srgbClr val="262626"/>
                </a:solidFill>
                <a:latin typeface="Frutiger" panose="020B0500000000000000" pitchFamily="34" charset="0"/>
              </a:rPr>
              <a:t>we</a:t>
            </a:r>
            <a:r>
              <a:rPr lang="it-IT" altLang="it-IT" dirty="0">
                <a:solidFill>
                  <a:srgbClr val="262626"/>
                </a:solidFill>
                <a:latin typeface="Frutiger" panose="020B0500000000000000" pitchFamily="34" charset="0"/>
              </a:rPr>
              <a:t> </a:t>
            </a:r>
            <a:r>
              <a:rPr lang="it-IT" altLang="it-IT" dirty="0" err="1">
                <a:solidFill>
                  <a:srgbClr val="262626"/>
                </a:solidFill>
                <a:latin typeface="Frutiger" panose="020B0500000000000000" pitchFamily="34" charset="0"/>
              </a:rPr>
              <a:t>seek</a:t>
            </a:r>
            <a:r>
              <a:rPr lang="it-IT" altLang="it-IT" dirty="0">
                <a:solidFill>
                  <a:srgbClr val="262626"/>
                </a:solidFill>
                <a:latin typeface="Frutiger" panose="020B0500000000000000" pitchFamily="34" charset="0"/>
              </a:rPr>
              <a:t> the </a:t>
            </a:r>
            <a:r>
              <a:rPr lang="it-IT" altLang="it-IT" dirty="0" err="1">
                <a:solidFill>
                  <a:srgbClr val="262626"/>
                </a:solidFill>
                <a:latin typeface="Frutiger" panose="020B0500000000000000" pitchFamily="34" charset="0"/>
              </a:rPr>
              <a:t>optimal</a:t>
            </a:r>
            <a:r>
              <a:rPr lang="it-IT" altLang="it-IT" dirty="0">
                <a:solidFill>
                  <a:srgbClr val="262626"/>
                </a:solidFill>
                <a:latin typeface="Frutiger" panose="020B0500000000000000" pitchFamily="34" charset="0"/>
              </a:rPr>
              <a:t> step size   </a:t>
            </a:r>
            <a:r>
              <a:rPr lang="it-IT" altLang="it-IT" dirty="0" err="1">
                <a:solidFill>
                  <a:srgbClr val="262626"/>
                </a:solidFill>
                <a:latin typeface="Frutiger" panose="020B0500000000000000" pitchFamily="34" charset="0"/>
              </a:rPr>
              <a:t>that</a:t>
            </a:r>
            <a:r>
              <a:rPr lang="it-IT" altLang="it-IT" dirty="0">
                <a:solidFill>
                  <a:srgbClr val="262626"/>
                </a:solidFill>
                <a:latin typeface="Frutiger" panose="020B0500000000000000" pitchFamily="34" charset="0"/>
              </a:rPr>
              <a:t> </a:t>
            </a:r>
            <a:r>
              <a:rPr lang="it-IT" altLang="it-IT" dirty="0" err="1">
                <a:solidFill>
                  <a:srgbClr val="262626"/>
                </a:solidFill>
                <a:latin typeface="Frutiger" panose="020B0500000000000000" pitchFamily="34" charset="0"/>
              </a:rPr>
              <a:t>minimizes</a:t>
            </a:r>
            <a:r>
              <a:rPr lang="it-IT" altLang="it-IT" dirty="0">
                <a:solidFill>
                  <a:srgbClr val="262626"/>
                </a:solidFill>
                <a:latin typeface="Frutiger" panose="020B0500000000000000" pitchFamily="34" charset="0"/>
              </a:rPr>
              <a:t> the cost </a:t>
            </a:r>
            <a:r>
              <a:rPr lang="it-IT" altLang="it-IT" dirty="0" err="1">
                <a:solidFill>
                  <a:srgbClr val="262626"/>
                </a:solidFill>
                <a:latin typeface="Frutiger" panose="020B0500000000000000" pitchFamily="34" charset="0"/>
              </a:rPr>
              <a:t>along</a:t>
            </a:r>
            <a:r>
              <a:rPr lang="it-IT" altLang="it-IT" dirty="0">
                <a:solidFill>
                  <a:srgbClr val="262626"/>
                </a:solidFill>
                <a:latin typeface="Frutiger" panose="020B0500000000000000" pitchFamily="34" charset="0"/>
              </a:rPr>
              <a:t> the </a:t>
            </a:r>
            <a:r>
              <a:rPr lang="it-IT" altLang="it-IT" dirty="0" err="1">
                <a:solidFill>
                  <a:srgbClr val="262626"/>
                </a:solidFill>
                <a:latin typeface="Frutiger" panose="020B0500000000000000" pitchFamily="34" charset="0"/>
              </a:rPr>
              <a:t>direction</a:t>
            </a:r>
            <a:r>
              <a:rPr lang="it-IT" altLang="it-IT" dirty="0">
                <a:solidFill>
                  <a:srgbClr val="262626"/>
                </a:solidFill>
                <a:latin typeface="Frutiger" panose="020B0500000000000000" pitchFamily="34" charset="0"/>
              </a:rPr>
              <a:t> of the control </a:t>
            </a:r>
            <a:r>
              <a:rPr lang="it-IT" altLang="it-IT" dirty="0" err="1">
                <a:solidFill>
                  <a:srgbClr val="262626"/>
                </a:solidFill>
                <a:latin typeface="Frutiger" panose="020B0500000000000000" pitchFamily="34" charset="0"/>
              </a:rPr>
              <a:t>adjustment</a:t>
            </a:r>
            <a:r>
              <a:rPr lang="it-IT" altLang="it-IT" dirty="0">
                <a:solidFill>
                  <a:srgbClr val="262626"/>
                </a:solidFill>
                <a:latin typeface="Frutiger" panose="020B0500000000000000" pitchFamily="34" charset="0"/>
              </a:rPr>
              <a:t>. </a:t>
            </a:r>
            <a:endParaRPr lang="it-IT" dirty="0">
              <a:solidFill>
                <a:srgbClr val="262626"/>
              </a:solidFill>
              <a:latin typeface="Frutiger" panose="020B0500000000000000" pitchFamily="34" charset="0"/>
            </a:endParaRPr>
          </a:p>
        </p:txBody>
      </p:sp>
      <p:pic>
        <p:nvPicPr>
          <p:cNvPr id="22" name="Immagine 21" descr="\documentclass{article}&#10;\usepackage{amsmath}&#10;\pagestyle{empty}&#10;\begin{document}&#10;&#10;$\alpha$&#10;&#10;&#10;\end{document}" title="IguanaTex Picture Display">
            <a:extLst>
              <a:ext uri="{FF2B5EF4-FFF2-40B4-BE49-F238E27FC236}">
                <a16:creationId xmlns:a16="http://schemas.microsoft.com/office/drawing/2014/main" id="{487D5DBC-F660-6536-FCD3-FD12AB35F671}"/>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9982200" y="4284773"/>
            <a:ext cx="143570" cy="115044"/>
          </a:xfrm>
          <a:prstGeom prst="rect">
            <a:avLst/>
          </a:prstGeom>
        </p:spPr>
      </p:pic>
      <p:pic>
        <p:nvPicPr>
          <p:cNvPr id="26" name="Immagine 25" descr="\documentclass{article}&#10;\usepackage{amsmath}&#10;\pagestyle{empty}&#10;\begin{document}&#10;&#10;$u = \overline{u} + \alpha k + K (x - \overline{x})$&#10;&#10;&#10;\end{document}" title="IguanaTex Picture Display">
            <a:extLst>
              <a:ext uri="{FF2B5EF4-FFF2-40B4-BE49-F238E27FC236}">
                <a16:creationId xmlns:a16="http://schemas.microsoft.com/office/drawing/2014/main" id="{CA0606B0-7883-8158-0EBC-54CA9A6E91AB}"/>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3391746" y="5283853"/>
            <a:ext cx="2731855" cy="273547"/>
          </a:xfrm>
          <a:prstGeom prst="rect">
            <a:avLst/>
          </a:prstGeom>
        </p:spPr>
      </p:pic>
      <p:cxnSp>
        <p:nvCxnSpPr>
          <p:cNvPr id="27" name="Connettore 2 26">
            <a:extLst>
              <a:ext uri="{FF2B5EF4-FFF2-40B4-BE49-F238E27FC236}">
                <a16:creationId xmlns:a16="http://schemas.microsoft.com/office/drawing/2014/main" id="{0BDD4EA7-BE11-AC66-1488-85DD2A73DBE1}"/>
              </a:ext>
            </a:extLst>
          </p:cNvPr>
          <p:cNvCxnSpPr>
            <a:cxnSpLocks/>
            <a:endCxn id="29" idx="0"/>
          </p:cNvCxnSpPr>
          <p:nvPr/>
        </p:nvCxnSpPr>
        <p:spPr>
          <a:xfrm>
            <a:off x="5613400" y="5626100"/>
            <a:ext cx="0" cy="30262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29" name="CasellaDiTesto 28">
            <a:extLst>
              <a:ext uri="{FF2B5EF4-FFF2-40B4-BE49-F238E27FC236}">
                <a16:creationId xmlns:a16="http://schemas.microsoft.com/office/drawing/2014/main" id="{ADF6F109-7F4A-E3E7-D769-430499D61590}"/>
              </a:ext>
            </a:extLst>
          </p:cNvPr>
          <p:cNvSpPr txBox="1"/>
          <p:nvPr/>
        </p:nvSpPr>
        <p:spPr>
          <a:xfrm>
            <a:off x="3904049" y="5928721"/>
            <a:ext cx="3418701" cy="369332"/>
          </a:xfrm>
          <a:prstGeom prst="rect">
            <a:avLst/>
          </a:prstGeom>
          <a:noFill/>
        </p:spPr>
        <p:txBody>
          <a:bodyPr wrap="square">
            <a:spAutoFit/>
          </a:bodyPr>
          <a:lstStyle/>
          <a:p>
            <a:pPr algn="just"/>
            <a:r>
              <a:rPr lang="it-IT" dirty="0">
                <a:solidFill>
                  <a:srgbClr val="262626"/>
                </a:solidFill>
                <a:latin typeface="Frutiger" panose="020B0500000000000000" pitchFamily="34" charset="0"/>
              </a:rPr>
              <a:t>the feedback </a:t>
            </a:r>
            <a:r>
              <a:rPr lang="it-IT" dirty="0" err="1">
                <a:solidFill>
                  <a:srgbClr val="262626"/>
                </a:solidFill>
                <a:latin typeface="Frutiger" panose="020B0500000000000000" pitchFamily="34" charset="0"/>
              </a:rPr>
              <a:t>term</a:t>
            </a:r>
            <a:r>
              <a:rPr lang="it-IT" dirty="0">
                <a:solidFill>
                  <a:srgbClr val="262626"/>
                </a:solidFill>
                <a:latin typeface="Frutiger" panose="020B0500000000000000" pitchFamily="34" charset="0"/>
              </a:rPr>
              <a:t> </a:t>
            </a:r>
            <a:r>
              <a:rPr lang="it-IT" dirty="0" err="1">
                <a:solidFill>
                  <a:srgbClr val="262626"/>
                </a:solidFill>
                <a:latin typeface="Frutiger" panose="020B0500000000000000" pitchFamily="34" charset="0"/>
              </a:rPr>
              <a:t>is</a:t>
            </a:r>
            <a:r>
              <a:rPr lang="it-IT" dirty="0">
                <a:solidFill>
                  <a:srgbClr val="262626"/>
                </a:solidFill>
                <a:latin typeface="Frutiger" panose="020B0500000000000000" pitchFamily="34" charset="0"/>
              </a:rPr>
              <a:t> </a:t>
            </a:r>
            <a:r>
              <a:rPr lang="it-IT" dirty="0" err="1">
                <a:solidFill>
                  <a:srgbClr val="262626"/>
                </a:solidFill>
                <a:latin typeface="Frutiger" panose="020B0500000000000000" pitchFamily="34" charset="0"/>
              </a:rPr>
              <a:t>unaffected</a:t>
            </a:r>
            <a:endParaRPr lang="it-IT" dirty="0">
              <a:solidFill>
                <a:srgbClr val="262626"/>
              </a:solidFill>
              <a:latin typeface="Frutiger" panose="020B0500000000000000" pitchFamily="34" charset="0"/>
            </a:endParaRPr>
          </a:p>
        </p:txBody>
      </p:sp>
      <p:pic>
        <p:nvPicPr>
          <p:cNvPr id="5124" name="Picture 4" descr="Line search methods in optimization | by Oliver K. Ernst, Ph.D. | Practical  coding | Medium">
            <a:extLst>
              <a:ext uri="{FF2B5EF4-FFF2-40B4-BE49-F238E27FC236}">
                <a16:creationId xmlns:a16="http://schemas.microsoft.com/office/drawing/2014/main" id="{80FEF726-8AC5-EC9B-F7AA-3AD670BF8A8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0741"/>
          <a:stretch/>
        </p:blipFill>
        <p:spPr bwMode="auto">
          <a:xfrm>
            <a:off x="8320025" y="3632318"/>
            <a:ext cx="3163085" cy="2117505"/>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numero diapositiva 9">
            <a:extLst>
              <a:ext uri="{FF2B5EF4-FFF2-40B4-BE49-F238E27FC236}">
                <a16:creationId xmlns:a16="http://schemas.microsoft.com/office/drawing/2014/main" id="{CFCE2F3B-AD14-4987-0DDE-0CFE8F46F8BC}"/>
              </a:ext>
            </a:extLst>
          </p:cNvPr>
          <p:cNvSpPr>
            <a:spLocks noGrp="1"/>
          </p:cNvSpPr>
          <p:nvPr>
            <p:ph type="sldNum" sz="quarter" idx="12"/>
          </p:nvPr>
        </p:nvSpPr>
        <p:spPr/>
        <p:txBody>
          <a:bodyPr/>
          <a:lstStyle/>
          <a:p>
            <a:fld id="{532DDF56-7B91-4B01-9C01-9E940BA2BCA3}" type="slidenum">
              <a:rPr lang="it-IT" smtClean="0"/>
              <a:t>10</a:t>
            </a:fld>
            <a:endParaRPr lang="it-IT"/>
          </a:p>
        </p:txBody>
      </p:sp>
    </p:spTree>
    <p:extLst>
      <p:ext uri="{BB962C8B-B14F-4D97-AF65-F5344CB8AC3E}">
        <p14:creationId xmlns:p14="http://schemas.microsoft.com/office/powerpoint/2010/main" val="385834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3 </a:t>
            </a:r>
            <a:r>
              <a:rPr lang="it-IT" sz="1800" b="1" dirty="0" err="1">
                <a:solidFill>
                  <a:schemeClr val="bg1"/>
                </a:solidFill>
                <a:latin typeface="Frutiger" panose="020B0500000000000000" pitchFamily="34" charset="0"/>
              </a:rPr>
              <a:t>Optimal</a:t>
            </a:r>
            <a:r>
              <a:rPr lang="it-IT" sz="1800" b="1" dirty="0">
                <a:solidFill>
                  <a:schemeClr val="bg1"/>
                </a:solidFill>
                <a:latin typeface="Frutiger" panose="020B0500000000000000" pitchFamily="34" charset="0"/>
              </a:rPr>
              <a:t> controller</a:t>
            </a: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0"/>
            <a:ext cx="1175327" cy="1399049"/>
          </a:xfrm>
        </p:spPr>
      </p:pic>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rgbClr val="DABEC2"/>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Differential dynamic programming</a:t>
            </a:r>
          </a:p>
          <a:p>
            <a:pPr marL="457200" indent="-457200">
              <a:lnSpc>
                <a:spcPct val="150000"/>
              </a:lnSpc>
              <a:buFont typeface="+mj-lt"/>
              <a:buAutoNum type="arabicPeriod"/>
            </a:pPr>
            <a:r>
              <a:rPr lang="en-US" sz="2400" b="1" dirty="0">
                <a:solidFill>
                  <a:schemeClr val="bg1"/>
                </a:solidFill>
                <a:latin typeface="Frutiger" panose="020B0500000000000000" pitchFamily="34" charset="0"/>
              </a:rPr>
              <a:t>Optimal controller</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Control of underactuated robots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41717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3AB2EE69-ABE9-3BB8-1216-1814A6D77F0A}"/>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Hard input </a:t>
            </a:r>
            <a:r>
              <a:rPr lang="it-IT" sz="3600" b="1" dirty="0" err="1">
                <a:solidFill>
                  <a:srgbClr val="822433"/>
                </a:solidFill>
                <a:latin typeface="Frutiger" panose="020B0500000000000000" pitchFamily="34" charset="0"/>
              </a:rPr>
              <a:t>constraints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a:t>
            </a:r>
            <a:r>
              <a:rPr lang="it-IT" sz="1800" b="1" dirty="0" err="1">
                <a:solidFill>
                  <a:srgbClr val="822433"/>
                </a:solidFill>
                <a:latin typeface="Frutiger" panose="020B0500000000000000" pitchFamily="34" charset="0"/>
                <a:cs typeface="Arial" panose="020B0604020202020204" pitchFamily="34" charset="0"/>
              </a:rPr>
              <a:t>Optimal</a:t>
            </a:r>
            <a:r>
              <a:rPr lang="it-IT" sz="1800" b="1" dirty="0">
                <a:solidFill>
                  <a:srgbClr val="822433"/>
                </a:solidFill>
                <a:latin typeface="Frutiger" panose="020B0500000000000000" pitchFamily="34" charset="0"/>
                <a:cs typeface="Arial" panose="020B0604020202020204" pitchFamily="34" charset="0"/>
              </a:rPr>
              <a:t> controller</a:t>
            </a:r>
          </a:p>
        </p:txBody>
      </p:sp>
      <p:pic>
        <p:nvPicPr>
          <p:cNvPr id="15" name="Segnaposto contenuto 4">
            <a:extLst>
              <a:ext uri="{FF2B5EF4-FFF2-40B4-BE49-F238E27FC236}">
                <a16:creationId xmlns:a16="http://schemas.microsoft.com/office/drawing/2014/main" id="{2C4F245A-BCD0-F20D-750F-F9A706273A42}"/>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a:stretch/>
        </p:blipFill>
        <p:spPr>
          <a:xfrm>
            <a:off x="838200" y="0"/>
            <a:ext cx="1175327" cy="1399049"/>
          </a:xfrm>
        </p:spPr>
      </p:pic>
      <p:sp>
        <p:nvSpPr>
          <p:cNvPr id="2" name="Rettangolo con angoli arrotondati 1">
            <a:extLst>
              <a:ext uri="{FF2B5EF4-FFF2-40B4-BE49-F238E27FC236}">
                <a16:creationId xmlns:a16="http://schemas.microsoft.com/office/drawing/2014/main" id="{ED2ACD0B-C017-A9F3-F199-863BCDBF04BD}"/>
              </a:ext>
            </a:extLst>
          </p:cNvPr>
          <p:cNvSpPr/>
          <p:nvPr/>
        </p:nvSpPr>
        <p:spPr>
          <a:xfrm>
            <a:off x="838201" y="1565273"/>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C1</a:t>
            </a:r>
          </a:p>
        </p:txBody>
      </p:sp>
      <p:sp>
        <p:nvSpPr>
          <p:cNvPr id="4" name="Rettangolo con angoli arrotondati 3">
            <a:extLst>
              <a:ext uri="{FF2B5EF4-FFF2-40B4-BE49-F238E27FC236}">
                <a16:creationId xmlns:a16="http://schemas.microsoft.com/office/drawing/2014/main" id="{D8B4A826-833A-3667-B332-5E156C58A296}"/>
              </a:ext>
            </a:extLst>
          </p:cNvPr>
          <p:cNvSpPr/>
          <p:nvPr/>
        </p:nvSpPr>
        <p:spPr>
          <a:xfrm>
            <a:off x="832474" y="2856505"/>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C2</a:t>
            </a:r>
          </a:p>
        </p:txBody>
      </p:sp>
      <p:sp>
        <p:nvSpPr>
          <p:cNvPr id="5" name="Rettangolo con angoli arrotondati 4">
            <a:extLst>
              <a:ext uri="{FF2B5EF4-FFF2-40B4-BE49-F238E27FC236}">
                <a16:creationId xmlns:a16="http://schemas.microsoft.com/office/drawing/2014/main" id="{B2EED699-A524-8E32-A63C-E194336BA357}"/>
              </a:ext>
            </a:extLst>
          </p:cNvPr>
          <p:cNvSpPr/>
          <p:nvPr/>
        </p:nvSpPr>
        <p:spPr>
          <a:xfrm>
            <a:off x="832474" y="4268364"/>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C3</a:t>
            </a:r>
          </a:p>
        </p:txBody>
      </p:sp>
      <p:sp>
        <p:nvSpPr>
          <p:cNvPr id="6" name="CasellaDiTesto 5">
            <a:extLst>
              <a:ext uri="{FF2B5EF4-FFF2-40B4-BE49-F238E27FC236}">
                <a16:creationId xmlns:a16="http://schemas.microsoft.com/office/drawing/2014/main" id="{A5C06672-269C-18AC-9259-13CAB3F2EEFC}"/>
              </a:ext>
            </a:extLst>
          </p:cNvPr>
          <p:cNvSpPr txBox="1"/>
          <p:nvPr/>
        </p:nvSpPr>
        <p:spPr>
          <a:xfrm>
            <a:off x="1394668" y="1593936"/>
            <a:ext cx="4560690" cy="400110"/>
          </a:xfrm>
          <a:prstGeom prst="rect">
            <a:avLst/>
          </a:prstGeom>
          <a:noFill/>
        </p:spPr>
        <p:txBody>
          <a:bodyPr wrap="square">
            <a:spAutoFit/>
          </a:bodyPr>
          <a:lstStyle/>
          <a:p>
            <a:pPr algn="just"/>
            <a:r>
              <a:rPr lang="it-IT" sz="2000" b="1" dirty="0" err="1">
                <a:solidFill>
                  <a:srgbClr val="262626"/>
                </a:solidFill>
                <a:latin typeface="Frutiger" panose="020B0500000000000000" pitchFamily="34" charset="0"/>
              </a:rPr>
              <a:t>Naive</a:t>
            </a:r>
            <a:r>
              <a:rPr lang="it-IT" sz="2000" b="1" dirty="0">
                <a:solidFill>
                  <a:srgbClr val="262626"/>
                </a:solidFill>
                <a:latin typeface="Frutiger" panose="020B0500000000000000" pitchFamily="34" charset="0"/>
              </a:rPr>
              <a:t> </a:t>
            </a:r>
            <a:r>
              <a:rPr lang="it-IT" sz="2000" b="1" dirty="0" err="1">
                <a:solidFill>
                  <a:srgbClr val="262626"/>
                </a:solidFill>
                <a:latin typeface="Frutiger" panose="020B0500000000000000" pitchFamily="34" charset="0"/>
              </a:rPr>
              <a:t>clamping</a:t>
            </a:r>
            <a:endParaRPr lang="it-IT" sz="2000" b="1" dirty="0">
              <a:solidFill>
                <a:srgbClr val="262626"/>
              </a:solidFill>
              <a:latin typeface="Frutiger" panose="020B0500000000000000" pitchFamily="34" charset="0"/>
            </a:endParaRPr>
          </a:p>
        </p:txBody>
      </p:sp>
      <p:sp>
        <p:nvSpPr>
          <p:cNvPr id="7" name="CasellaDiTesto 6">
            <a:extLst>
              <a:ext uri="{FF2B5EF4-FFF2-40B4-BE49-F238E27FC236}">
                <a16:creationId xmlns:a16="http://schemas.microsoft.com/office/drawing/2014/main" id="{7AAE2AAA-DC38-04F3-A775-86F47C460814}"/>
              </a:ext>
            </a:extLst>
          </p:cNvPr>
          <p:cNvSpPr txBox="1"/>
          <p:nvPr/>
        </p:nvSpPr>
        <p:spPr>
          <a:xfrm>
            <a:off x="1387347" y="2885168"/>
            <a:ext cx="4560690" cy="400110"/>
          </a:xfrm>
          <a:prstGeom prst="rect">
            <a:avLst/>
          </a:prstGeom>
          <a:noFill/>
        </p:spPr>
        <p:txBody>
          <a:bodyPr wrap="square">
            <a:spAutoFit/>
          </a:bodyPr>
          <a:lstStyle/>
          <a:p>
            <a:pPr algn="just"/>
            <a:r>
              <a:rPr lang="it-IT" sz="2000" b="1" dirty="0" err="1">
                <a:solidFill>
                  <a:srgbClr val="262626"/>
                </a:solidFill>
                <a:latin typeface="Frutiger" panose="020B0500000000000000" pitchFamily="34" charset="0"/>
              </a:rPr>
              <a:t>Squashing</a:t>
            </a:r>
            <a:r>
              <a:rPr lang="it-IT" sz="2000" b="1" dirty="0">
                <a:solidFill>
                  <a:srgbClr val="262626"/>
                </a:solidFill>
                <a:latin typeface="Frutiger" panose="020B0500000000000000" pitchFamily="34" charset="0"/>
              </a:rPr>
              <a:t> </a:t>
            </a:r>
            <a:r>
              <a:rPr lang="it-IT" sz="2000" b="1" dirty="0" err="1">
                <a:solidFill>
                  <a:srgbClr val="262626"/>
                </a:solidFill>
                <a:latin typeface="Frutiger" panose="020B0500000000000000" pitchFamily="34" charset="0"/>
              </a:rPr>
              <a:t>function</a:t>
            </a:r>
            <a:endParaRPr lang="it-IT" sz="2000" b="1" dirty="0">
              <a:solidFill>
                <a:srgbClr val="262626"/>
              </a:solidFill>
              <a:latin typeface="Frutiger" panose="020B0500000000000000" pitchFamily="34" charset="0"/>
            </a:endParaRPr>
          </a:p>
        </p:txBody>
      </p:sp>
      <p:sp>
        <p:nvSpPr>
          <p:cNvPr id="8" name="CasellaDiTesto 7">
            <a:extLst>
              <a:ext uri="{FF2B5EF4-FFF2-40B4-BE49-F238E27FC236}">
                <a16:creationId xmlns:a16="http://schemas.microsoft.com/office/drawing/2014/main" id="{B6E34FE5-DFD4-74FC-50C0-E94BC29BC476}"/>
              </a:ext>
            </a:extLst>
          </p:cNvPr>
          <p:cNvSpPr txBox="1"/>
          <p:nvPr/>
        </p:nvSpPr>
        <p:spPr>
          <a:xfrm>
            <a:off x="1387347" y="4297027"/>
            <a:ext cx="4560690" cy="400110"/>
          </a:xfrm>
          <a:prstGeom prst="rect">
            <a:avLst/>
          </a:prstGeom>
          <a:noFill/>
        </p:spPr>
        <p:txBody>
          <a:bodyPr wrap="square">
            <a:spAutoFit/>
          </a:bodyPr>
          <a:lstStyle/>
          <a:p>
            <a:pPr algn="just"/>
            <a:r>
              <a:rPr lang="it-IT" sz="2000" b="1" dirty="0" err="1">
                <a:solidFill>
                  <a:srgbClr val="262626"/>
                </a:solidFill>
                <a:latin typeface="Frutiger" panose="020B0500000000000000" pitchFamily="34" charset="0"/>
              </a:rPr>
              <a:t>Constrained</a:t>
            </a:r>
            <a:r>
              <a:rPr lang="it-IT" sz="2000" b="1" dirty="0">
                <a:solidFill>
                  <a:srgbClr val="262626"/>
                </a:solidFill>
                <a:latin typeface="Frutiger" panose="020B0500000000000000" pitchFamily="34" charset="0"/>
              </a:rPr>
              <a:t> </a:t>
            </a:r>
            <a:r>
              <a:rPr lang="it-IT" sz="2000" b="1" dirty="0" err="1">
                <a:solidFill>
                  <a:srgbClr val="262626"/>
                </a:solidFill>
                <a:latin typeface="Frutiger" panose="020B0500000000000000" pitchFamily="34" charset="0"/>
              </a:rPr>
              <a:t>quadratic</a:t>
            </a:r>
            <a:r>
              <a:rPr lang="it-IT" sz="2000" b="1" dirty="0">
                <a:solidFill>
                  <a:srgbClr val="262626"/>
                </a:solidFill>
                <a:latin typeface="Frutiger" panose="020B0500000000000000" pitchFamily="34" charset="0"/>
              </a:rPr>
              <a:t> programming</a:t>
            </a:r>
          </a:p>
        </p:txBody>
      </p:sp>
      <p:sp>
        <p:nvSpPr>
          <p:cNvPr id="9" name="CasellaDiTesto 8">
            <a:extLst>
              <a:ext uri="{FF2B5EF4-FFF2-40B4-BE49-F238E27FC236}">
                <a16:creationId xmlns:a16="http://schemas.microsoft.com/office/drawing/2014/main" id="{533831A9-1992-2D0E-ABCA-DC5BA1063369}"/>
              </a:ext>
            </a:extLst>
          </p:cNvPr>
          <p:cNvSpPr txBox="1"/>
          <p:nvPr/>
        </p:nvSpPr>
        <p:spPr>
          <a:xfrm>
            <a:off x="1387347" y="1994046"/>
            <a:ext cx="6804932" cy="369332"/>
          </a:xfrm>
          <a:prstGeom prst="rect">
            <a:avLst/>
          </a:prstGeom>
          <a:noFill/>
        </p:spPr>
        <p:txBody>
          <a:bodyPr wrap="square">
            <a:spAutoFit/>
          </a:bodyPr>
          <a:lstStyle/>
          <a:p>
            <a:pPr algn="just"/>
            <a:r>
              <a:rPr kumimoji="0" lang="it-IT" altLang="it-IT" b="0" i="0" u="none" strike="noStrike" cap="none" normalizeH="0" baseline="0" dirty="0" err="1">
                <a:ln>
                  <a:noFill/>
                </a:ln>
                <a:solidFill>
                  <a:srgbClr val="262626"/>
                </a:solidFill>
                <a:effectLst/>
                <a:latin typeface="Frutiger" panose="020B0500000000000000" pitchFamily="34" charset="0"/>
              </a:rPr>
              <a:t>Clamping</a:t>
            </a:r>
            <a:r>
              <a:rPr kumimoji="0" lang="it-IT" altLang="it-IT" b="0" i="0" u="none" strike="noStrike" cap="none" normalizeH="0" baseline="0" dirty="0">
                <a:ln>
                  <a:noFill/>
                </a:ln>
                <a:solidFill>
                  <a:srgbClr val="262626"/>
                </a:solidFill>
                <a:effectLst/>
                <a:latin typeface="Frutiger" panose="020B0500000000000000" pitchFamily="34" charset="0"/>
              </a:rPr>
              <a:t> the control input in the </a:t>
            </a:r>
            <a:r>
              <a:rPr kumimoji="0" lang="it-IT" altLang="it-IT" b="0" i="0" u="none" strike="noStrike" cap="none" normalizeH="0" baseline="0" dirty="0" err="1">
                <a:ln>
                  <a:noFill/>
                </a:ln>
                <a:solidFill>
                  <a:srgbClr val="262626"/>
                </a:solidFill>
                <a:effectLst/>
                <a:latin typeface="Frutiger" panose="020B0500000000000000" pitchFamily="34" charset="0"/>
              </a:rPr>
              <a:t>forward</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sweep</a:t>
            </a:r>
            <a:endParaRPr lang="it-IT" dirty="0">
              <a:solidFill>
                <a:srgbClr val="262626"/>
              </a:solidFill>
              <a:latin typeface="Frutiger" panose="020B0500000000000000" pitchFamily="34" charset="0"/>
            </a:endParaRPr>
          </a:p>
        </p:txBody>
      </p:sp>
      <p:pic>
        <p:nvPicPr>
          <p:cNvPr id="14" name="Immagine 13" descr="\documentclass{article}&#10;\usepackage{amsmath}&#10;\pagestyle{empty}&#10;\begin{document}&#10;&#10;$\mathcal{N}\mathcal{C}(u) =\min\{\max\{u, u_{\text{min}}\}, u_{\text{max}}\};$&#10;&#10;&#10;\end{document}" title="IguanaTex Picture Display">
            <a:extLst>
              <a:ext uri="{FF2B5EF4-FFF2-40B4-BE49-F238E27FC236}">
                <a16:creationId xmlns:a16="http://schemas.microsoft.com/office/drawing/2014/main" id="{DE934005-1C95-0A22-1387-E2902A678529}"/>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3992593" y="2502441"/>
            <a:ext cx="3922340" cy="261047"/>
          </a:xfrm>
          <a:prstGeom prst="rect">
            <a:avLst/>
          </a:prstGeom>
        </p:spPr>
      </p:pic>
      <p:grpSp>
        <p:nvGrpSpPr>
          <p:cNvPr id="23" name="Gruppo 22">
            <a:extLst>
              <a:ext uri="{FF2B5EF4-FFF2-40B4-BE49-F238E27FC236}">
                <a16:creationId xmlns:a16="http://schemas.microsoft.com/office/drawing/2014/main" id="{2EAC5945-042F-76FB-A0F6-C88B736DB895}"/>
              </a:ext>
            </a:extLst>
          </p:cNvPr>
          <p:cNvGrpSpPr/>
          <p:nvPr/>
        </p:nvGrpSpPr>
        <p:grpSpPr>
          <a:xfrm>
            <a:off x="6793109" y="1356793"/>
            <a:ext cx="4560690" cy="400110"/>
            <a:chOff x="6922420" y="1589868"/>
            <a:chExt cx="4560690" cy="400110"/>
          </a:xfrm>
        </p:grpSpPr>
        <p:sp>
          <p:nvSpPr>
            <p:cNvPr id="16" name="CasellaDiTesto 15">
              <a:extLst>
                <a:ext uri="{FF2B5EF4-FFF2-40B4-BE49-F238E27FC236}">
                  <a16:creationId xmlns:a16="http://schemas.microsoft.com/office/drawing/2014/main" id="{F3D801A5-8A1B-743B-B8D5-EFEBFA2EE6D1}"/>
                </a:ext>
              </a:extLst>
            </p:cNvPr>
            <p:cNvSpPr txBox="1"/>
            <p:nvPr/>
          </p:nvSpPr>
          <p:spPr>
            <a:xfrm>
              <a:off x="6922420" y="1589868"/>
              <a:ext cx="4560690" cy="400110"/>
            </a:xfrm>
            <a:prstGeom prst="rect">
              <a:avLst/>
            </a:prstGeom>
            <a:noFill/>
          </p:spPr>
          <p:txBody>
            <a:bodyPr wrap="square">
              <a:spAutoFit/>
            </a:bodyPr>
            <a:lstStyle/>
            <a:p>
              <a:pPr algn="just"/>
              <a:r>
                <a:rPr kumimoji="0" lang="it-IT" altLang="it-IT" sz="2000" b="1" i="0" u="none" strike="noStrike" cap="none" normalizeH="0" baseline="0" dirty="0">
                  <a:ln>
                    <a:noFill/>
                  </a:ln>
                  <a:solidFill>
                    <a:srgbClr val="262626"/>
                  </a:solidFill>
                  <a:effectLst/>
                  <a:latin typeface="Frutiger" panose="020B0500000000000000" pitchFamily="34" charset="0"/>
                </a:rPr>
                <a:t>Box </a:t>
              </a:r>
              <a:r>
                <a:rPr kumimoji="0" lang="it-IT" altLang="it-IT" sz="2000" b="1" i="0" u="none" strike="noStrike" cap="none" normalizeH="0" baseline="0" dirty="0" err="1">
                  <a:ln>
                    <a:noFill/>
                  </a:ln>
                  <a:solidFill>
                    <a:srgbClr val="262626"/>
                  </a:solidFill>
                  <a:effectLst/>
                  <a:latin typeface="Frutiger" panose="020B0500000000000000" pitchFamily="34" charset="0"/>
                </a:rPr>
                <a:t>constraint</a:t>
              </a:r>
              <a:r>
                <a:rPr kumimoji="0" lang="it-IT" altLang="it-IT" sz="2000" b="1" i="0" u="none" strike="noStrike" cap="none" normalizeH="0" baseline="0" dirty="0">
                  <a:ln>
                    <a:noFill/>
                  </a:ln>
                  <a:solidFill>
                    <a:srgbClr val="262626"/>
                  </a:solidFill>
                  <a:effectLst/>
                  <a:latin typeface="Frutiger" panose="020B0500000000000000" pitchFamily="34" charset="0"/>
                </a:rPr>
                <a:t>: </a:t>
              </a:r>
              <a:endParaRPr lang="it-IT" sz="2000" b="1" dirty="0">
                <a:solidFill>
                  <a:srgbClr val="262626"/>
                </a:solidFill>
                <a:latin typeface="Frutiger" panose="020B0500000000000000" pitchFamily="34" charset="0"/>
              </a:endParaRPr>
            </a:p>
          </p:txBody>
        </p:sp>
        <p:pic>
          <p:nvPicPr>
            <p:cNvPr id="19" name="Immagine 18" descr="\documentclass{article}&#10;\usepackage{amsmath}&#10;\pagestyle{empty}&#10;\begin{document}&#10;&#10;$u \in \mathcal{U} = [u_{\text{min}}, u_{\text{max}}]$&#10;&#10;&#10;\end{document}" title="IguanaTex Picture Display">
              <a:extLst>
                <a:ext uri="{FF2B5EF4-FFF2-40B4-BE49-F238E27FC236}">
                  <a16:creationId xmlns:a16="http://schemas.microsoft.com/office/drawing/2014/main" id="{10776D05-2714-D657-76C2-8C0FC4F278C7}"/>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8885605" y="1682769"/>
              <a:ext cx="2217095" cy="255407"/>
            </a:xfrm>
            <a:prstGeom prst="rect">
              <a:avLst/>
            </a:prstGeom>
          </p:spPr>
        </p:pic>
      </p:grpSp>
      <p:sp>
        <p:nvSpPr>
          <p:cNvPr id="20" name="CasellaDiTesto 19">
            <a:extLst>
              <a:ext uri="{FF2B5EF4-FFF2-40B4-BE49-F238E27FC236}">
                <a16:creationId xmlns:a16="http://schemas.microsoft.com/office/drawing/2014/main" id="{2E8E3FF3-5949-EBA3-FA7A-9CD9016494FC}"/>
              </a:ext>
            </a:extLst>
          </p:cNvPr>
          <p:cNvSpPr txBox="1"/>
          <p:nvPr/>
        </p:nvSpPr>
        <p:spPr>
          <a:xfrm>
            <a:off x="1387347" y="3283675"/>
            <a:ext cx="8540425" cy="369332"/>
          </a:xfrm>
          <a:prstGeom prst="rect">
            <a:avLst/>
          </a:prstGeom>
          <a:noFill/>
        </p:spPr>
        <p:txBody>
          <a:bodyPr wrap="square">
            <a:spAutoFit/>
          </a:bodyPr>
          <a:lstStyle/>
          <a:p>
            <a:pPr algn="just"/>
            <a:r>
              <a:rPr kumimoji="0" lang="it-IT" altLang="it-IT" b="0" i="0" u="none" strike="noStrike" cap="none" normalizeH="0" baseline="0" dirty="0">
                <a:ln>
                  <a:noFill/>
                </a:ln>
                <a:solidFill>
                  <a:srgbClr val="262626"/>
                </a:solidFill>
                <a:effectLst/>
                <a:latin typeface="Frutiger" panose="020B0500000000000000" pitchFamily="34" charset="0"/>
              </a:rPr>
              <a:t>Using a </a:t>
            </a:r>
            <a:r>
              <a:rPr kumimoji="0" lang="it-IT" altLang="it-IT" b="0" i="0" u="none" strike="noStrike" cap="none" normalizeH="0" baseline="0" dirty="0" err="1">
                <a:ln>
                  <a:noFill/>
                </a:ln>
                <a:solidFill>
                  <a:srgbClr val="262626"/>
                </a:solidFill>
                <a:effectLst/>
                <a:latin typeface="Frutiger" panose="020B0500000000000000" pitchFamily="34" charset="0"/>
              </a:rPr>
              <a:t>sigmoidal</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squashing</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function</a:t>
            </a:r>
            <a:r>
              <a:rPr kumimoji="0" lang="it-IT" altLang="it-IT" b="0" i="0" u="none" strike="noStrike" cap="none" normalizeH="0" baseline="0" dirty="0">
                <a:ln>
                  <a:noFill/>
                </a:ln>
                <a:solidFill>
                  <a:srgbClr val="262626"/>
                </a:solidFill>
                <a:effectLst/>
                <a:latin typeface="Frutiger" panose="020B0500000000000000" pitchFamily="34" charset="0"/>
              </a:rPr>
              <a:t> on the control input in the </a:t>
            </a:r>
            <a:r>
              <a:rPr kumimoji="0" lang="it-IT" altLang="it-IT" b="0" i="0" u="none" strike="noStrike" cap="none" normalizeH="0" baseline="0" dirty="0" err="1">
                <a:ln>
                  <a:noFill/>
                </a:ln>
                <a:solidFill>
                  <a:srgbClr val="262626"/>
                </a:solidFill>
                <a:effectLst/>
                <a:latin typeface="Frutiger" panose="020B0500000000000000" pitchFamily="34" charset="0"/>
              </a:rPr>
              <a:t>forward</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sweep</a:t>
            </a:r>
            <a:endParaRPr lang="it-IT" dirty="0">
              <a:solidFill>
                <a:srgbClr val="262626"/>
              </a:solidFill>
              <a:latin typeface="Frutiger" panose="020B0500000000000000" pitchFamily="34" charset="0"/>
            </a:endParaRPr>
          </a:p>
        </p:txBody>
      </p:sp>
      <p:pic>
        <p:nvPicPr>
          <p:cNvPr id="22" name="Immagine 21" descr="\documentclass{article}&#10;\usepackage{amsmath}&#10;\pagestyle{empty}&#10;\begin{document}&#10;&#10;$\mathcal{S}(u) = \frac{u_{\text{max}} - u_{\text{min}}}{2} \tanh\frac{2\,u}{u_{\text{max}} - u_{\text{min}}} + \frac{u_{\text{max}} + u_{\text{min}}}{2};$&#10;&#10;&#10;\end{document}" title="IguanaTex Picture Display">
            <a:extLst>
              <a:ext uri="{FF2B5EF4-FFF2-40B4-BE49-F238E27FC236}">
                <a16:creationId xmlns:a16="http://schemas.microsoft.com/office/drawing/2014/main" id="{B16F272F-D180-37B1-D255-EE227C07429C}"/>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3433453" y="3796387"/>
            <a:ext cx="5043809" cy="332190"/>
          </a:xfrm>
          <a:prstGeom prst="rect">
            <a:avLst/>
          </a:prstGeom>
        </p:spPr>
      </p:pic>
      <p:sp>
        <p:nvSpPr>
          <p:cNvPr id="24" name="CasellaDiTesto 23">
            <a:extLst>
              <a:ext uri="{FF2B5EF4-FFF2-40B4-BE49-F238E27FC236}">
                <a16:creationId xmlns:a16="http://schemas.microsoft.com/office/drawing/2014/main" id="{2D2D4176-FDD7-F779-CE12-9F7209B72FAF}"/>
              </a:ext>
            </a:extLst>
          </p:cNvPr>
          <p:cNvSpPr txBox="1"/>
          <p:nvPr/>
        </p:nvSpPr>
        <p:spPr>
          <a:xfrm>
            <a:off x="1394668" y="4725800"/>
            <a:ext cx="8969634" cy="369332"/>
          </a:xfrm>
          <a:prstGeom prst="rect">
            <a:avLst/>
          </a:prstGeom>
          <a:noFill/>
        </p:spPr>
        <p:txBody>
          <a:bodyPr wrap="square">
            <a:spAutoFit/>
          </a:bodyPr>
          <a:lstStyle/>
          <a:p>
            <a:pPr algn="just"/>
            <a:r>
              <a:rPr lang="it-IT" dirty="0">
                <a:solidFill>
                  <a:srgbClr val="262626"/>
                </a:solidFill>
                <a:latin typeface="Frutiger" panose="020B0500000000000000" pitchFamily="34" charset="0"/>
              </a:rPr>
              <a:t>Solving a </a:t>
            </a:r>
            <a:r>
              <a:rPr lang="it-IT" dirty="0" err="1">
                <a:solidFill>
                  <a:srgbClr val="262626"/>
                </a:solidFill>
                <a:latin typeface="Frutiger" panose="020B0500000000000000" pitchFamily="34" charset="0"/>
              </a:rPr>
              <a:t>constrained</a:t>
            </a:r>
            <a:r>
              <a:rPr lang="it-IT" dirty="0">
                <a:solidFill>
                  <a:srgbClr val="262626"/>
                </a:solidFill>
                <a:latin typeface="Frutiger" panose="020B0500000000000000" pitchFamily="34" charset="0"/>
              </a:rPr>
              <a:t> QP </a:t>
            </a:r>
            <a:r>
              <a:rPr lang="it-IT" dirty="0" err="1">
                <a:solidFill>
                  <a:srgbClr val="262626"/>
                </a:solidFill>
                <a:latin typeface="Frutiger" panose="020B0500000000000000" pitchFamily="34" charset="0"/>
              </a:rPr>
              <a:t>problem</a:t>
            </a:r>
            <a:r>
              <a:rPr lang="it-IT" dirty="0">
                <a:solidFill>
                  <a:srgbClr val="262626"/>
                </a:solidFill>
                <a:latin typeface="Frutiger" panose="020B0500000000000000" pitchFamily="34" charset="0"/>
              </a:rPr>
              <a:t> in </a:t>
            </a:r>
            <a:r>
              <a:rPr lang="it-IT" dirty="0" err="1">
                <a:solidFill>
                  <a:srgbClr val="262626"/>
                </a:solidFill>
                <a:latin typeface="Frutiger" panose="020B0500000000000000" pitchFamily="34" charset="0"/>
              </a:rPr>
              <a:t>order</a:t>
            </a:r>
            <a:r>
              <a:rPr lang="it-IT" dirty="0">
                <a:solidFill>
                  <a:srgbClr val="262626"/>
                </a:solidFill>
                <a:latin typeface="Frutiger" panose="020B0500000000000000" pitchFamily="34" charset="0"/>
              </a:rPr>
              <a:t> to take </a:t>
            </a:r>
            <a:r>
              <a:rPr lang="it-IT" dirty="0" err="1">
                <a:solidFill>
                  <a:srgbClr val="262626"/>
                </a:solidFill>
                <a:latin typeface="Frutiger" panose="020B0500000000000000" pitchFamily="34" charset="0"/>
              </a:rPr>
              <a:t>into</a:t>
            </a:r>
            <a:r>
              <a:rPr lang="it-IT" dirty="0">
                <a:solidFill>
                  <a:srgbClr val="262626"/>
                </a:solidFill>
                <a:latin typeface="Frutiger" panose="020B0500000000000000" pitchFamily="34" charset="0"/>
              </a:rPr>
              <a:t> account the control </a:t>
            </a:r>
            <a:r>
              <a:rPr lang="it-IT" dirty="0" err="1">
                <a:solidFill>
                  <a:srgbClr val="262626"/>
                </a:solidFill>
                <a:latin typeface="Frutiger" panose="020B0500000000000000" pitchFamily="34" charset="0"/>
              </a:rPr>
              <a:t>limitations</a:t>
            </a:r>
            <a:endParaRPr lang="it-IT" dirty="0">
              <a:solidFill>
                <a:srgbClr val="262626"/>
              </a:solidFill>
              <a:latin typeface="Frutiger" panose="020B0500000000000000" pitchFamily="34" charset="0"/>
            </a:endParaRPr>
          </a:p>
        </p:txBody>
      </p:sp>
      <p:pic>
        <p:nvPicPr>
          <p:cNvPr id="30" name="Immagine 29" descr="\documentclass{article}&#10;\usepackage{amsmath}&#10;\pagestyle{empty}&#10;\begin{document}&#10;&#10;\begin{equation*}&#10;    \begin{aligned}&#10;        k = \text{arg}\min_{\delta u} &amp; \left\{Q_u ^\top \delta u + \frac{1}{2} \delta u^\top Q_{uu} \delta u \right\}\\&#10;        \text{s.t.} \;&amp; \;\,u_{\text{min}} \leq \overline{u} + \delta u \leq u_{\text{max}},&#10;    \end{aligned} \label{eq:k_qp}&#10;\end{equation*}&#10;&#10;&#10;\end{document}" title="IguanaTex Picture Display">
            <a:extLst>
              <a:ext uri="{FF2B5EF4-FFF2-40B4-BE49-F238E27FC236}">
                <a16:creationId xmlns:a16="http://schemas.microsoft.com/office/drawing/2014/main" id="{1E8A51EF-3E61-BB85-3090-422235F99EBD}"/>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2276903" y="5246380"/>
            <a:ext cx="3958110" cy="972072"/>
          </a:xfrm>
          <a:prstGeom prst="rect">
            <a:avLst/>
          </a:prstGeom>
        </p:spPr>
      </p:pic>
      <p:pic>
        <p:nvPicPr>
          <p:cNvPr id="32" name="Immagine 31" descr="\documentclass{article}&#10;\usepackage{amsmath}&#10;\pagestyle{empty}&#10;\begin{document}&#10;&#10;\begin{equation*}&#10;    K = -Q_{uu}^f Q_{ux}; \label{eq:K_qp}&#10;\end{equation*} &#10;&#10;&#10;\end{document}" title="IguanaTex Picture Display">
            <a:extLst>
              <a:ext uri="{FF2B5EF4-FFF2-40B4-BE49-F238E27FC236}">
                <a16:creationId xmlns:a16="http://schemas.microsoft.com/office/drawing/2014/main" id="{A24EDDA0-D497-EFB8-87B5-1E810C6C1C26}"/>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116053" y="5378930"/>
            <a:ext cx="1706667" cy="294095"/>
          </a:xfrm>
          <a:prstGeom prst="rect">
            <a:avLst/>
          </a:prstGeom>
        </p:spPr>
      </p:pic>
      <p:cxnSp>
        <p:nvCxnSpPr>
          <p:cNvPr id="33" name="Connettore 2 32">
            <a:extLst>
              <a:ext uri="{FF2B5EF4-FFF2-40B4-BE49-F238E27FC236}">
                <a16:creationId xmlns:a16="http://schemas.microsoft.com/office/drawing/2014/main" id="{2C57E2A3-BB8B-2396-6003-EB50684ADE53}"/>
              </a:ext>
            </a:extLst>
          </p:cNvPr>
          <p:cNvCxnSpPr>
            <a:cxnSpLocks/>
          </p:cNvCxnSpPr>
          <p:nvPr/>
        </p:nvCxnSpPr>
        <p:spPr>
          <a:xfrm rot="10800000">
            <a:off x="7510513" y="5673025"/>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pic>
        <p:nvPicPr>
          <p:cNvPr id="35" name="Immagine 34" descr="\documentclass{article}&#10;\usepackage{amsmath}&#10;\pagestyle{empty}&#10;\begin{document}&#10;&#10;&#10;$Q_{uu} = Q_{uu}^f + Q_{uu}^c$&#10;&#10;\end{document}" title="IguanaTex Picture Display">
            <a:extLst>
              <a:ext uri="{FF2B5EF4-FFF2-40B4-BE49-F238E27FC236}">
                <a16:creationId xmlns:a16="http://schemas.microsoft.com/office/drawing/2014/main" id="{F03BC3C1-F01C-5BF7-24CB-2BDA55A3F7EC}"/>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6905914" y="5989371"/>
            <a:ext cx="1967238" cy="280381"/>
          </a:xfrm>
          <a:prstGeom prst="rect">
            <a:avLst/>
          </a:prstGeom>
        </p:spPr>
      </p:pic>
      <mc:AlternateContent xmlns:mc="http://schemas.openxmlformats.org/markup-compatibility/2006" xmlns:a14="http://schemas.microsoft.com/office/drawing/2010/main">
        <mc:Choice Requires="a14">
          <p:sp>
            <p:nvSpPr>
              <p:cNvPr id="37" name="CasellaDiTesto 36">
                <a:extLst>
                  <a:ext uri="{FF2B5EF4-FFF2-40B4-BE49-F238E27FC236}">
                    <a16:creationId xmlns:a16="http://schemas.microsoft.com/office/drawing/2014/main" id="{216CAC06-1AF4-BCCF-AA21-AA91662A9EA1}"/>
                  </a:ext>
                </a:extLst>
              </p:cNvPr>
              <p:cNvSpPr txBox="1"/>
              <p:nvPr/>
            </p:nvSpPr>
            <p:spPr>
              <a:xfrm>
                <a:off x="8994899" y="5255790"/>
                <a:ext cx="2206639" cy="1200329"/>
              </a:xfrm>
              <a:prstGeom prst="rect">
                <a:avLst/>
              </a:prstGeom>
              <a:noFill/>
            </p:spPr>
            <p:txBody>
              <a:bodyPr wrap="square">
                <a:spAutoFit/>
              </a:bodyPr>
              <a:lstStyle/>
              <a:p>
                <a:r>
                  <a:rPr lang="en-US" dirty="0">
                    <a:solidFill>
                      <a:srgbClr val="262626"/>
                    </a:solidFill>
                    <a:latin typeface="Frutiger" panose="020B0500000000000000" pitchFamily="34" charset="0"/>
                  </a:rPr>
                  <a:t>the rows of </a:t>
                </a:r>
                <a14:m>
                  <m:oMath xmlns:m="http://schemas.openxmlformats.org/officeDocument/2006/math">
                    <m:r>
                      <a:rPr lang="en-US" i="1" dirty="0" smtClean="0">
                        <a:solidFill>
                          <a:srgbClr val="262626"/>
                        </a:solidFill>
                        <a:latin typeface="Cambria Math" panose="02040503050406030204" pitchFamily="18" charset="0"/>
                      </a:rPr>
                      <m:t>𝐾</m:t>
                    </m:r>
                  </m:oMath>
                </a14:m>
                <a:r>
                  <a:rPr lang="en-US" dirty="0">
                    <a:solidFill>
                      <a:srgbClr val="262626"/>
                    </a:solidFill>
                    <a:latin typeface="Frutiger" panose="020B0500000000000000" pitchFamily="34" charset="0"/>
                  </a:rPr>
                  <a:t> corresponding to clamped controls are identically zero</a:t>
                </a:r>
                <a:endParaRPr lang="it-IT" dirty="0">
                  <a:solidFill>
                    <a:srgbClr val="262626"/>
                  </a:solidFill>
                  <a:latin typeface="Frutiger" panose="020B0500000000000000" pitchFamily="34" charset="0"/>
                </a:endParaRPr>
              </a:p>
            </p:txBody>
          </p:sp>
        </mc:Choice>
        <mc:Fallback xmlns="">
          <p:sp>
            <p:nvSpPr>
              <p:cNvPr id="37" name="CasellaDiTesto 36">
                <a:extLst>
                  <a:ext uri="{FF2B5EF4-FFF2-40B4-BE49-F238E27FC236}">
                    <a16:creationId xmlns:a16="http://schemas.microsoft.com/office/drawing/2014/main" id="{216CAC06-1AF4-BCCF-AA21-AA91662A9EA1}"/>
                  </a:ext>
                </a:extLst>
              </p:cNvPr>
              <p:cNvSpPr txBox="1">
                <a:spLocks noRot="1" noChangeAspect="1" noMove="1" noResize="1" noEditPoints="1" noAdjustHandles="1" noChangeArrowheads="1" noChangeShapeType="1" noTextEdit="1"/>
              </p:cNvSpPr>
              <p:nvPr/>
            </p:nvSpPr>
            <p:spPr>
              <a:xfrm>
                <a:off x="8994899" y="5255790"/>
                <a:ext cx="2206639" cy="1200329"/>
              </a:xfrm>
              <a:prstGeom prst="rect">
                <a:avLst/>
              </a:prstGeom>
              <a:blipFill>
                <a:blip r:embed="rId16"/>
                <a:stretch>
                  <a:fillRect l="-2486" t="-2538" b="-7107"/>
                </a:stretch>
              </a:blipFill>
            </p:spPr>
            <p:txBody>
              <a:bodyPr/>
              <a:lstStyle/>
              <a:p>
                <a:r>
                  <a:rPr lang="it-IT">
                    <a:noFill/>
                  </a:rPr>
                  <a:t> </a:t>
                </a:r>
              </a:p>
            </p:txBody>
          </p:sp>
        </mc:Fallback>
      </mc:AlternateContent>
      <p:sp>
        <p:nvSpPr>
          <p:cNvPr id="10" name="Segnaposto numero diapositiva 9">
            <a:extLst>
              <a:ext uri="{FF2B5EF4-FFF2-40B4-BE49-F238E27FC236}">
                <a16:creationId xmlns:a16="http://schemas.microsoft.com/office/drawing/2014/main" id="{E54AF8FD-338E-F3AC-5F4E-C0D7F238D7A1}"/>
              </a:ext>
            </a:extLst>
          </p:cNvPr>
          <p:cNvSpPr>
            <a:spLocks noGrp="1"/>
          </p:cNvSpPr>
          <p:nvPr>
            <p:ph type="sldNum" sz="quarter" idx="12"/>
          </p:nvPr>
        </p:nvSpPr>
        <p:spPr/>
        <p:txBody>
          <a:bodyPr/>
          <a:lstStyle/>
          <a:p>
            <a:fld id="{532DDF56-7B91-4B01-9C01-9E940BA2BCA3}" type="slidenum">
              <a:rPr lang="it-IT" smtClean="0"/>
              <a:t>12</a:t>
            </a:fld>
            <a:endParaRPr lang="it-IT"/>
          </a:p>
        </p:txBody>
      </p:sp>
    </p:spTree>
    <p:extLst>
      <p:ext uri="{BB962C8B-B14F-4D97-AF65-F5344CB8AC3E}">
        <p14:creationId xmlns:p14="http://schemas.microsoft.com/office/powerpoint/2010/main" val="36693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25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Tabella 54">
            <a:extLst>
              <a:ext uri="{FF2B5EF4-FFF2-40B4-BE49-F238E27FC236}">
                <a16:creationId xmlns:a16="http://schemas.microsoft.com/office/drawing/2014/main" id="{DF105E9F-6F1D-69A1-BE26-E70FDC734355}"/>
              </a:ext>
            </a:extLst>
          </p:cNvPr>
          <p:cNvGraphicFramePr>
            <a:graphicFrameLocks noGrp="1"/>
          </p:cNvGraphicFramePr>
          <p:nvPr>
            <p:extLst>
              <p:ext uri="{D42A27DB-BD31-4B8C-83A1-F6EECF244321}">
                <p14:modId xmlns:p14="http://schemas.microsoft.com/office/powerpoint/2010/main" val="3489471752"/>
              </p:ext>
            </p:extLst>
          </p:nvPr>
        </p:nvGraphicFramePr>
        <p:xfrm>
          <a:off x="3147984" y="2886454"/>
          <a:ext cx="1656000" cy="365760"/>
        </p:xfrm>
        <a:graphic>
          <a:graphicData uri="http://schemas.openxmlformats.org/drawingml/2006/table">
            <a:tbl>
              <a:tblPr firstRow="1" bandRow="1">
                <a:tableStyleId>{5C22544A-7EE6-4342-B048-85BDC9FD1C3A}</a:tableStyleId>
              </a:tblPr>
              <a:tblGrid>
                <a:gridCol w="414000">
                  <a:extLst>
                    <a:ext uri="{9D8B030D-6E8A-4147-A177-3AD203B41FA5}">
                      <a16:colId xmlns:a16="http://schemas.microsoft.com/office/drawing/2014/main" val="607689915"/>
                    </a:ext>
                  </a:extLst>
                </a:gridCol>
                <a:gridCol w="414000">
                  <a:extLst>
                    <a:ext uri="{9D8B030D-6E8A-4147-A177-3AD203B41FA5}">
                      <a16:colId xmlns:a16="http://schemas.microsoft.com/office/drawing/2014/main" val="2012337400"/>
                    </a:ext>
                  </a:extLst>
                </a:gridCol>
                <a:gridCol w="414000">
                  <a:extLst>
                    <a:ext uri="{9D8B030D-6E8A-4147-A177-3AD203B41FA5}">
                      <a16:colId xmlns:a16="http://schemas.microsoft.com/office/drawing/2014/main" val="2479189493"/>
                    </a:ext>
                  </a:extLst>
                </a:gridCol>
                <a:gridCol w="414000">
                  <a:extLst>
                    <a:ext uri="{9D8B030D-6E8A-4147-A177-3AD203B41FA5}">
                      <a16:colId xmlns:a16="http://schemas.microsoft.com/office/drawing/2014/main" val="1599942415"/>
                    </a:ext>
                  </a:extLst>
                </a:gridCol>
              </a:tblGrid>
              <a:tr h="360000">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8225569"/>
                  </a:ext>
                </a:extLst>
              </a:tr>
            </a:tbl>
          </a:graphicData>
        </a:graphic>
      </p:graphicFrame>
      <p:pic>
        <p:nvPicPr>
          <p:cNvPr id="65" name="Immagine 64" descr="\documentclass{article}&#10;\usepackage{amsmath}&#10;\pagestyle{empty}&#10;\begin{document}&#10;&#10;$0$&#10;&#10;&#10;\end{document}" title="IguanaTex Picture Display">
            <a:extLst>
              <a:ext uri="{FF2B5EF4-FFF2-40B4-BE49-F238E27FC236}">
                <a16:creationId xmlns:a16="http://schemas.microsoft.com/office/drawing/2014/main" id="{19EAC10B-A784-0C13-B5EA-BC2562C8245C}"/>
              </a:ext>
            </a:extLst>
          </p:cNvPr>
          <p:cNvPicPr>
            <a:picLocks noChangeAspect="1"/>
          </p:cNvPicPr>
          <p:nvPr>
            <p:custDataLst>
              <p:tags r:id="rId1"/>
            </p:custDataLst>
          </p:nvPr>
        </p:nvPicPr>
        <p:blipFill>
          <a:blip r:embed="rId27">
            <a:extLst>
              <a:ext uri="{28A0092B-C50C-407E-A947-70E740481C1C}">
                <a14:useLocalDpi xmlns:a14="http://schemas.microsoft.com/office/drawing/2010/main" val="0"/>
              </a:ext>
            </a:extLst>
          </a:blip>
          <a:stretch>
            <a:fillRect/>
          </a:stretch>
        </p:blipFill>
        <p:spPr>
          <a:xfrm>
            <a:off x="4559378" y="3013841"/>
            <a:ext cx="66855" cy="109099"/>
          </a:xfrm>
          <a:prstGeom prst="rect">
            <a:avLst/>
          </a:prstGeom>
        </p:spPr>
      </p:pic>
      <p:pic>
        <p:nvPicPr>
          <p:cNvPr id="51" name="Immagine 50" descr="\documentclass{article}&#10;\usepackage{amsmath}&#10;\pagestyle{empty}&#10;\begin{document}&#10;&#10;$u^{N-1}$&#10;&#10;&#10;\end{document}" title="IguanaTex Picture Display">
            <a:extLst>
              <a:ext uri="{FF2B5EF4-FFF2-40B4-BE49-F238E27FC236}">
                <a16:creationId xmlns:a16="http://schemas.microsoft.com/office/drawing/2014/main" id="{A3455CA0-D91B-D47A-6D47-BCCA90150FB2}"/>
              </a:ext>
            </a:extLst>
          </p:cNvPr>
          <p:cNvPicPr>
            <a:picLocks noChangeAspect="1"/>
          </p:cNvPicPr>
          <p:nvPr>
            <p:custDataLst>
              <p:tags r:id="rId2"/>
            </p:custDataLst>
          </p:nvPr>
        </p:nvPicPr>
        <p:blipFill>
          <a:blip r:embed="rId28">
            <a:extLst>
              <a:ext uri="{28A0092B-C50C-407E-A947-70E740481C1C}">
                <a14:useLocalDpi xmlns:a14="http://schemas.microsoft.com/office/drawing/2010/main" val="0"/>
              </a:ext>
            </a:extLst>
          </a:blip>
          <a:stretch>
            <a:fillRect/>
          </a:stretch>
        </p:blipFill>
        <p:spPr>
          <a:xfrm>
            <a:off x="4423501" y="3017060"/>
            <a:ext cx="345304" cy="133998"/>
          </a:xfrm>
          <a:prstGeom prst="rect">
            <a:avLst/>
          </a:prstGeom>
        </p:spPr>
      </p:pic>
      <p:pic>
        <p:nvPicPr>
          <p:cNvPr id="20" name="Immagine 19" descr="\documentclass{article}&#10;\usepackage{amsmath}&#10;\pagestyle{empty}&#10;\begin{document}&#10;&#10;$u^2$&#10;&#10;&#10;\end{document}" title="IguanaTex Picture Display">
            <a:extLst>
              <a:ext uri="{FF2B5EF4-FFF2-40B4-BE49-F238E27FC236}">
                <a16:creationId xmlns:a16="http://schemas.microsoft.com/office/drawing/2014/main" id="{77C64736-9747-46B1-A100-82AD93F96226}"/>
              </a:ext>
            </a:extLst>
          </p:cNvPr>
          <p:cNvPicPr>
            <a:picLocks noChangeAspect="1"/>
          </p:cNvPicPr>
          <p:nvPr>
            <p:custDataLst>
              <p:tags r:id="rId3"/>
            </p:custDataLst>
          </p:nvPr>
        </p:nvPicPr>
        <p:blipFill>
          <a:blip r:embed="rId2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289124" y="3011608"/>
            <a:ext cx="149586" cy="139597"/>
          </a:xfrm>
          <a:prstGeom prst="rect">
            <a:avLst/>
          </a:prstGeom>
        </p:spPr>
      </p:pic>
      <p:pic>
        <p:nvPicPr>
          <p:cNvPr id="23" name="Immagine 22" descr="\documentclass{article}&#10;\usepackage{amsmath}&#10;\pagestyle{empty}&#10;\begin{document}&#10;&#10;$\dots$&#10;&#10;&#10;\end{document}" title="IguanaTex Picture Display">
            <a:extLst>
              <a:ext uri="{FF2B5EF4-FFF2-40B4-BE49-F238E27FC236}">
                <a16:creationId xmlns:a16="http://schemas.microsoft.com/office/drawing/2014/main" id="{D1E99BD2-2824-9861-8A6F-43A5C7E49F26}"/>
              </a:ext>
            </a:extLst>
          </p:cNvPr>
          <p:cNvPicPr>
            <a:picLocks noChangeAspect="1"/>
          </p:cNvPicPr>
          <p:nvPr>
            <p:custDataLst>
              <p:tags r:id="rId4"/>
            </p:custDataLst>
          </p:nvPr>
        </p:nvPicPr>
        <p:blipFill>
          <a:blip r:embed="rId3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3679742" y="3089916"/>
            <a:ext cx="180000" cy="19699"/>
          </a:xfrm>
          <a:prstGeom prst="rect">
            <a:avLst/>
          </a:prstGeom>
        </p:spPr>
      </p:pic>
      <p:pic>
        <p:nvPicPr>
          <p:cNvPr id="26" name="Immagine 25" descr="\documentclass{article}&#10;\usepackage{amsmath}&#10;\pagestyle{empty}&#10;\begin{document}&#10;&#10;$u^{N}$&#10;&#10;&#10;\end{document}" title="IguanaTex Picture Display">
            <a:extLst>
              <a:ext uri="{FF2B5EF4-FFF2-40B4-BE49-F238E27FC236}">
                <a16:creationId xmlns:a16="http://schemas.microsoft.com/office/drawing/2014/main" id="{933EC548-C920-2339-16A5-5556F2B48CB5}"/>
              </a:ext>
            </a:extLst>
          </p:cNvPr>
          <p:cNvPicPr>
            <a:picLocks noChangeAspect="1"/>
          </p:cNvPicPr>
          <p:nvPr>
            <p:custDataLst>
              <p:tags r:id="rId5"/>
            </p:custDataLst>
          </p:nvPr>
        </p:nvPicPr>
        <p:blipFill>
          <a:blip r:embed="rId3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02417" y="3017060"/>
            <a:ext cx="191149" cy="134938"/>
          </a:xfrm>
          <a:prstGeom prst="rect">
            <a:avLst/>
          </a:prstGeom>
        </p:spPr>
      </p:pic>
      <p:pic>
        <p:nvPicPr>
          <p:cNvPr id="29" name="Immagine 28" descr="\documentclass{article}&#10;\usepackage{amsmath}&#10;\pagestyle{empty}&#10;\begin{document}&#10;&#10;$u^{N}$&#10;&#10;&#10;\end{document}" title="IguanaTex Picture Display">
            <a:extLst>
              <a:ext uri="{FF2B5EF4-FFF2-40B4-BE49-F238E27FC236}">
                <a16:creationId xmlns:a16="http://schemas.microsoft.com/office/drawing/2014/main" id="{924F2264-80A1-0BBB-6A0D-1F553C2ECB90}"/>
              </a:ext>
            </a:extLst>
          </p:cNvPr>
          <p:cNvPicPr>
            <a:picLocks noChangeAspect="1"/>
          </p:cNvPicPr>
          <p:nvPr>
            <p:custDataLst>
              <p:tags r:id="rId6"/>
            </p:custDataLst>
          </p:nvPr>
        </p:nvPicPr>
        <p:blipFill>
          <a:blip r:embed="rId3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100774" y="3015279"/>
            <a:ext cx="191149" cy="134938"/>
          </a:xfrm>
          <a:prstGeom prst="rect">
            <a:avLst/>
          </a:prstGeom>
        </p:spPr>
      </p:pic>
      <p:pic>
        <p:nvPicPr>
          <p:cNvPr id="37" name="Immagine 36" descr="\documentclass{article}&#10;\usepackage{amsmath}&#10;\pagestyle{empty}&#10;\begin{document}&#10;&#10;$u^1$&#10;&#10;&#10;\end{document}" title="IguanaTex Picture Display">
            <a:extLst>
              <a:ext uri="{FF2B5EF4-FFF2-40B4-BE49-F238E27FC236}">
                <a16:creationId xmlns:a16="http://schemas.microsoft.com/office/drawing/2014/main" id="{8DA786EE-3B11-2661-7C39-F403F3A9277C}"/>
              </a:ext>
            </a:extLst>
          </p:cNvPr>
          <p:cNvPicPr>
            <a:picLocks noChangeAspect="1"/>
          </p:cNvPicPr>
          <p:nvPr>
            <p:custDataLst>
              <p:tags r:id="rId7"/>
            </p:custDataLst>
          </p:nvPr>
        </p:nvPicPr>
        <p:blipFill>
          <a:blip r:embed="rId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33543" y="4477703"/>
            <a:ext cx="223871" cy="215624"/>
          </a:xfrm>
          <a:prstGeom prst="rect">
            <a:avLst/>
          </a:prstGeom>
        </p:spPr>
      </p:pic>
      <p:pic>
        <p:nvPicPr>
          <p:cNvPr id="16" name="Immagine 15" descr="\documentclass{article}&#10;\usepackage{amsmath}&#10;\pagestyle{empty}&#10;\begin{document}&#10;&#10;$u^1$&#10;&#10;&#10;\end{document}" title="IguanaTex Picture Display">
            <a:extLst>
              <a:ext uri="{FF2B5EF4-FFF2-40B4-BE49-F238E27FC236}">
                <a16:creationId xmlns:a16="http://schemas.microsoft.com/office/drawing/2014/main" id="{A5151DB7-A9FE-C839-873A-3FA5893C4B0B}"/>
              </a:ext>
            </a:extLst>
          </p:cNvPr>
          <p:cNvPicPr>
            <a:picLocks noChangeAspect="1"/>
          </p:cNvPicPr>
          <p:nvPr>
            <p:custDataLst>
              <p:tags r:id="rId8"/>
            </p:custDataLst>
          </p:nvPr>
        </p:nvPicPr>
        <p:blipFill>
          <a:blip r:embed="rId3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44102" y="4387321"/>
            <a:ext cx="140443" cy="136769"/>
          </a:xfrm>
          <a:prstGeom prst="rect">
            <a:avLst/>
          </a:prstGeom>
        </p:spPr>
      </p:pic>
      <p:pic>
        <p:nvPicPr>
          <p:cNvPr id="17" name="Immagine 16" descr="\documentclass{article}&#10;\usepackage{amsmath}&#10;\pagestyle{empty}&#10;\begin{document}&#10;&#10;$u^2$&#10;&#10;&#10;\end{document}" title="IguanaTex Picture Display">
            <a:extLst>
              <a:ext uri="{FF2B5EF4-FFF2-40B4-BE49-F238E27FC236}">
                <a16:creationId xmlns:a16="http://schemas.microsoft.com/office/drawing/2014/main" id="{B027DACB-B607-CDF6-B594-B3DEFDA1DACD}"/>
              </a:ext>
            </a:extLst>
          </p:cNvPr>
          <p:cNvPicPr>
            <a:picLocks noChangeAspect="1"/>
          </p:cNvPicPr>
          <p:nvPr>
            <p:custDataLst>
              <p:tags r:id="rId9"/>
            </p:custDataLst>
          </p:nvPr>
        </p:nvPicPr>
        <p:blipFill>
          <a:blip r:embed="rId2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257031" y="4384499"/>
            <a:ext cx="149586" cy="139597"/>
          </a:xfrm>
          <a:prstGeom prst="rect">
            <a:avLst/>
          </a:prstGeom>
        </p:spPr>
      </p:pic>
      <p:pic>
        <p:nvPicPr>
          <p:cNvPr id="18" name="Immagine 17" descr="\documentclass{article}&#10;\usepackage{amsmath}&#10;\pagestyle{empty}&#10;\begin{document}&#10;&#10;$\dots$&#10;&#10;&#10;\end{document}" title="IguanaTex Picture Display">
            <a:extLst>
              <a:ext uri="{FF2B5EF4-FFF2-40B4-BE49-F238E27FC236}">
                <a16:creationId xmlns:a16="http://schemas.microsoft.com/office/drawing/2014/main" id="{126ABD6B-8C9E-AF19-7081-D48F70434A5E}"/>
              </a:ext>
            </a:extLst>
          </p:cNvPr>
          <p:cNvPicPr>
            <a:picLocks noChangeAspect="1"/>
          </p:cNvPicPr>
          <p:nvPr>
            <p:custDataLst>
              <p:tags r:id="rId10"/>
            </p:custDataLst>
          </p:nvPr>
        </p:nvPicPr>
        <p:blipFill>
          <a:blip r:embed="rId3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5652234" y="4454138"/>
            <a:ext cx="180000" cy="19699"/>
          </a:xfrm>
          <a:prstGeom prst="rect">
            <a:avLst/>
          </a:prstGeom>
        </p:spPr>
      </p:pic>
      <p:pic>
        <p:nvPicPr>
          <p:cNvPr id="19" name="Immagine 18" descr="\documentclass{article}&#10;\usepackage{amsmath}&#10;\pagestyle{empty}&#10;\begin{document}&#10;&#10;$u^{N}$&#10;&#10;&#10;\end{document}" title="IguanaTex Picture Display">
            <a:extLst>
              <a:ext uri="{FF2B5EF4-FFF2-40B4-BE49-F238E27FC236}">
                <a16:creationId xmlns:a16="http://schemas.microsoft.com/office/drawing/2014/main" id="{A2DFE5DB-764A-23F1-E463-EB6C74C4FDC3}"/>
              </a:ext>
            </a:extLst>
          </p:cNvPr>
          <p:cNvPicPr>
            <a:picLocks noChangeAspect="1"/>
          </p:cNvPicPr>
          <p:nvPr>
            <p:custDataLst>
              <p:tags r:id="rId11"/>
            </p:custDataLst>
          </p:nvPr>
        </p:nvPicPr>
        <p:blipFill>
          <a:blip r:embed="rId3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061903" y="4390631"/>
            <a:ext cx="191149" cy="134938"/>
          </a:xfrm>
          <a:prstGeom prst="rect">
            <a:avLst/>
          </a:prstGeom>
        </p:spPr>
      </p:pic>
      <p:pic>
        <p:nvPicPr>
          <p:cNvPr id="32" name="Immagine 31" descr="\documentclass{article}&#10;\usepackage{amsmath}&#10;\pagestyle{empty}&#10;\begin{document}&#10;&#10;$x^0$&#10;&#10;&#10;\end{document}" title="IguanaTex Picture Display">
            <a:extLst>
              <a:ext uri="{FF2B5EF4-FFF2-40B4-BE49-F238E27FC236}">
                <a16:creationId xmlns:a16="http://schemas.microsoft.com/office/drawing/2014/main" id="{1B0A8EA4-D106-832D-E054-628F5CAC53B2}"/>
              </a:ext>
            </a:extLst>
          </p:cNvPr>
          <p:cNvPicPr>
            <a:picLocks noChangeAspect="1"/>
          </p:cNvPicPr>
          <p:nvPr>
            <p:custDataLst>
              <p:tags r:id="rId12"/>
            </p:custDataLst>
          </p:nvPr>
        </p:nvPicPr>
        <p:blipFill>
          <a:blip r:embed="rId33">
            <a:extLst>
              <a:ext uri="{28A0092B-C50C-407E-A947-70E740481C1C}">
                <a14:useLocalDpi xmlns:a14="http://schemas.microsoft.com/office/drawing/2010/main" val="0"/>
              </a:ext>
            </a:extLst>
          </a:blip>
          <a:stretch>
            <a:fillRect/>
          </a:stretch>
        </p:blipFill>
        <p:spPr>
          <a:xfrm>
            <a:off x="6260419" y="5319009"/>
            <a:ext cx="230575" cy="214645"/>
          </a:xfrm>
          <a:prstGeom prst="rect">
            <a:avLst/>
          </a:prstGeom>
        </p:spPr>
      </p:pic>
      <p:pic>
        <p:nvPicPr>
          <p:cNvPr id="14" name="Immagine 13" descr="\documentclass{article}&#10;\usepackage{amsmath}&#10;\pagestyle{empty}&#10;\begin{document}&#10;&#10;$x^1$&#10;&#10;&#10;\end{document}" title="IguanaTex Picture Display">
            <a:extLst>
              <a:ext uri="{FF2B5EF4-FFF2-40B4-BE49-F238E27FC236}">
                <a16:creationId xmlns:a16="http://schemas.microsoft.com/office/drawing/2014/main" id="{ACEA0296-F527-CB54-9089-30952F015236}"/>
              </a:ext>
            </a:extLst>
          </p:cNvPr>
          <p:cNvPicPr>
            <a:picLocks noChangeAspect="1"/>
          </p:cNvPicPr>
          <p:nvPr>
            <p:custDataLst>
              <p:tags r:id="rId13"/>
            </p:custDataLst>
          </p:nvPr>
        </p:nvPicPr>
        <p:blipFill>
          <a:blip r:embed="rId3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63890" y="5318520"/>
            <a:ext cx="223405" cy="215134"/>
          </a:xfrm>
          <a:prstGeom prst="rect">
            <a:avLst/>
          </a:prstGeom>
        </p:spPr>
      </p:pic>
      <p:sp>
        <p:nvSpPr>
          <p:cNvPr id="12" name="Titolo 1">
            <a:extLst>
              <a:ext uri="{FF2B5EF4-FFF2-40B4-BE49-F238E27FC236}">
                <a16:creationId xmlns:a16="http://schemas.microsoft.com/office/drawing/2014/main" id="{3AB2EE69-ABE9-3BB8-1216-1814A6D77F0A}"/>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Receding-horizon</a:t>
            </a:r>
            <a:r>
              <a:rPr lang="it-IT" sz="3600" b="1" dirty="0">
                <a:solidFill>
                  <a:srgbClr val="822433"/>
                </a:solidFill>
                <a:latin typeface="Frutiger" panose="020B0500000000000000" pitchFamily="34" charset="0"/>
              </a:rPr>
              <a:t> control</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a:t>
            </a:r>
            <a:r>
              <a:rPr lang="it-IT" sz="1800" b="1" dirty="0" err="1">
                <a:solidFill>
                  <a:srgbClr val="822433"/>
                </a:solidFill>
                <a:latin typeface="Frutiger" panose="020B0500000000000000" pitchFamily="34" charset="0"/>
                <a:cs typeface="Arial" panose="020B0604020202020204" pitchFamily="34" charset="0"/>
              </a:rPr>
              <a:t>Optimal</a:t>
            </a:r>
            <a:r>
              <a:rPr lang="it-IT" sz="1800" b="1" dirty="0">
                <a:solidFill>
                  <a:srgbClr val="822433"/>
                </a:solidFill>
                <a:latin typeface="Frutiger" panose="020B0500000000000000" pitchFamily="34" charset="0"/>
                <a:cs typeface="Arial" panose="020B0604020202020204" pitchFamily="34" charset="0"/>
              </a:rPr>
              <a:t> controller</a:t>
            </a:r>
          </a:p>
        </p:txBody>
      </p:sp>
      <p:pic>
        <p:nvPicPr>
          <p:cNvPr id="15" name="Segnaposto contenuto 4">
            <a:extLst>
              <a:ext uri="{FF2B5EF4-FFF2-40B4-BE49-F238E27FC236}">
                <a16:creationId xmlns:a16="http://schemas.microsoft.com/office/drawing/2014/main" id="{2C4F245A-BCD0-F20D-750F-F9A706273A42}"/>
              </a:ext>
            </a:extLst>
          </p:cNvPr>
          <p:cNvPicPr>
            <a:picLocks noGrp="1" noChangeAspect="1"/>
          </p:cNvPicPr>
          <p:nvPr>
            <p:ph idx="1"/>
          </p:nvPr>
        </p:nvPicPr>
        <p:blipFill>
          <a:blip r:embed="rId35">
            <a:extLst>
              <a:ext uri="{28A0092B-C50C-407E-A947-70E740481C1C}">
                <a14:useLocalDpi xmlns:a14="http://schemas.microsoft.com/office/drawing/2010/main" val="0"/>
              </a:ext>
            </a:extLst>
          </a:blip>
          <a:srcRect/>
          <a:stretch/>
        </p:blipFill>
        <p:spPr>
          <a:xfrm>
            <a:off x="838200" y="0"/>
            <a:ext cx="1175327" cy="1399049"/>
          </a:xfrm>
        </p:spPr>
      </p:pic>
      <p:sp>
        <p:nvSpPr>
          <p:cNvPr id="2" name="Segnaposto numero diapositiva 1">
            <a:extLst>
              <a:ext uri="{FF2B5EF4-FFF2-40B4-BE49-F238E27FC236}">
                <a16:creationId xmlns:a16="http://schemas.microsoft.com/office/drawing/2014/main" id="{10FD1936-B7B5-02DB-06A4-E15FD11EE270}"/>
              </a:ext>
            </a:extLst>
          </p:cNvPr>
          <p:cNvSpPr>
            <a:spLocks noGrp="1"/>
          </p:cNvSpPr>
          <p:nvPr>
            <p:ph type="sldNum" sz="quarter" idx="12"/>
          </p:nvPr>
        </p:nvSpPr>
        <p:spPr/>
        <p:txBody>
          <a:bodyPr/>
          <a:lstStyle/>
          <a:p>
            <a:fld id="{532DDF56-7B91-4B01-9C01-9E940BA2BCA3}" type="slidenum">
              <a:rPr lang="it-IT" smtClean="0"/>
              <a:t>13</a:t>
            </a:fld>
            <a:endParaRPr lang="it-IT"/>
          </a:p>
        </p:txBody>
      </p:sp>
      <p:sp>
        <p:nvSpPr>
          <p:cNvPr id="3" name="Rectangle 5 1">
            <a:extLst>
              <a:ext uri="{FF2B5EF4-FFF2-40B4-BE49-F238E27FC236}">
                <a16:creationId xmlns:a16="http://schemas.microsoft.com/office/drawing/2014/main" id="{8B7921E1-EE94-4C5F-2AAC-8873417FFA0E}"/>
              </a:ext>
            </a:extLst>
          </p:cNvPr>
          <p:cNvSpPr>
            <a:spLocks noChangeArrowheads="1"/>
          </p:cNvSpPr>
          <p:nvPr/>
        </p:nvSpPr>
        <p:spPr bwMode="auto">
          <a:xfrm>
            <a:off x="838200" y="1603048"/>
            <a:ext cx="99009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it-IT" altLang="it-IT" sz="2000" b="0" i="0" u="none" strike="noStrike" cap="none" normalizeH="0" baseline="0" dirty="0">
                <a:ln>
                  <a:noFill/>
                </a:ln>
                <a:solidFill>
                  <a:srgbClr val="262626"/>
                </a:solidFill>
                <a:effectLst/>
                <a:latin typeface="Frutiger" panose="020B0500000000000000" pitchFamily="34" charset="0"/>
              </a:rPr>
              <a:t>To favor </a:t>
            </a:r>
            <a:r>
              <a:rPr kumimoji="0" lang="it-IT" altLang="it-IT" sz="2000" b="0" i="0" u="none" strike="noStrike" cap="none" normalizeH="0" baseline="0" dirty="0" err="1">
                <a:ln>
                  <a:noFill/>
                </a:ln>
                <a:solidFill>
                  <a:srgbClr val="262626"/>
                </a:solidFill>
                <a:effectLst/>
                <a:latin typeface="Frutiger" panose="020B0500000000000000" pitchFamily="34" charset="0"/>
              </a:rPr>
              <a:t>robustness</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lang="it-IT" altLang="it-IT" sz="2000" dirty="0">
                <a:solidFill>
                  <a:srgbClr val="262626"/>
                </a:solidFill>
                <a:latin typeface="Frutiger" panose="020B0500000000000000" pitchFamily="34" charset="0"/>
              </a:rPr>
              <a:t>with </a:t>
            </a:r>
            <a:r>
              <a:rPr lang="it-IT" altLang="it-IT" sz="2000" dirty="0" err="1">
                <a:solidFill>
                  <a:srgbClr val="262626"/>
                </a:solidFill>
                <a:latin typeface="Frutiger" panose="020B0500000000000000" pitchFamily="34" charset="0"/>
              </a:rPr>
              <a:t>respect</a:t>
            </a:r>
            <a:r>
              <a:rPr lang="it-IT" altLang="it-IT" sz="2000" dirty="0">
                <a:solidFill>
                  <a:srgbClr val="262626"/>
                </a:solidFill>
                <a:latin typeface="Frutiger" panose="020B0500000000000000" pitchFamily="34" charset="0"/>
              </a:rPr>
              <a:t> to </a:t>
            </a:r>
            <a:r>
              <a:rPr lang="it-IT" altLang="it-IT" sz="2000" dirty="0" err="1">
                <a:solidFill>
                  <a:srgbClr val="262626"/>
                </a:solidFill>
                <a:latin typeface="Frutiger" panose="020B0500000000000000" pitchFamily="34" charset="0"/>
              </a:rPr>
              <a:t>external</a:t>
            </a:r>
            <a:r>
              <a:rPr lang="it-IT" altLang="it-IT" sz="2000" dirty="0">
                <a:solidFill>
                  <a:srgbClr val="262626"/>
                </a:solidFill>
                <a:latin typeface="Frutiger" panose="020B0500000000000000" pitchFamily="34" charset="0"/>
              </a:rPr>
              <a:t> </a:t>
            </a:r>
            <a:r>
              <a:rPr lang="it-IT" altLang="it-IT" sz="2000" dirty="0" err="1">
                <a:solidFill>
                  <a:srgbClr val="262626"/>
                </a:solidFill>
                <a:latin typeface="Frutiger" panose="020B0500000000000000" pitchFamily="34" charset="0"/>
              </a:rPr>
              <a:t>disturbance</a:t>
            </a:r>
            <a:r>
              <a:rPr lang="it-IT" altLang="it-IT" sz="2000" dirty="0">
                <a:solidFill>
                  <a:srgbClr val="262626"/>
                </a:solidFill>
                <a:latin typeface="Frutiger" panose="020B0500000000000000" pitchFamily="34" charset="0"/>
              </a:rPr>
              <a:t> or model </a:t>
            </a:r>
            <a:r>
              <a:rPr lang="it-IT" altLang="it-IT" sz="2000" dirty="0" err="1">
                <a:solidFill>
                  <a:srgbClr val="262626"/>
                </a:solidFill>
                <a:latin typeface="Frutiger" panose="020B0500000000000000" pitchFamily="34" charset="0"/>
              </a:rPr>
              <a:t>uncertainty</a:t>
            </a:r>
            <a:r>
              <a:rPr lang="it-IT" altLang="it-IT" sz="2000" dirty="0">
                <a:solidFill>
                  <a:srgbClr val="262626"/>
                </a:solidFill>
                <a:latin typeface="Frutiger" panose="020B0500000000000000" pitchFamily="34" charset="0"/>
              </a:rPr>
              <a:t>.</a:t>
            </a:r>
            <a:endParaRPr kumimoji="0" lang="it-IT" altLang="it-IT" sz="2000" b="0" i="0" u="none" strike="noStrike" cap="none" normalizeH="0" baseline="0" dirty="0">
              <a:ln>
                <a:noFill/>
              </a:ln>
              <a:solidFill>
                <a:srgbClr val="262626"/>
              </a:solidFill>
              <a:effectLst/>
              <a:latin typeface="Frutiger" panose="020B0500000000000000" pitchFamily="34" charset="0"/>
            </a:endParaRPr>
          </a:p>
        </p:txBody>
      </p:sp>
      <p:sp>
        <p:nvSpPr>
          <p:cNvPr id="5" name="Rettangolo con angoli arrotondati 4">
            <a:extLst>
              <a:ext uri="{FF2B5EF4-FFF2-40B4-BE49-F238E27FC236}">
                <a16:creationId xmlns:a16="http://schemas.microsoft.com/office/drawing/2014/main" id="{2CD95DBA-FA99-7D02-5FBB-216D8497A783}"/>
              </a:ext>
            </a:extLst>
          </p:cNvPr>
          <p:cNvSpPr/>
          <p:nvPr/>
        </p:nvSpPr>
        <p:spPr>
          <a:xfrm>
            <a:off x="2697219" y="4341578"/>
            <a:ext cx="1765152" cy="1753325"/>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DDP </a:t>
            </a:r>
            <a:r>
              <a:rPr lang="it-IT" sz="2000" b="1" dirty="0" err="1">
                <a:latin typeface="Frutiger" panose="020B0500000000000000" pitchFamily="34" charset="0"/>
              </a:rPr>
              <a:t>machinery</a:t>
            </a:r>
            <a:endParaRPr lang="it-IT" sz="2000" b="1" dirty="0">
              <a:latin typeface="Frutiger" panose="020B0500000000000000" pitchFamily="34" charset="0"/>
            </a:endParaRPr>
          </a:p>
        </p:txBody>
      </p:sp>
      <p:sp>
        <p:nvSpPr>
          <p:cNvPr id="7" name="Rettangolo con angoli arrotondati 6">
            <a:extLst>
              <a:ext uri="{FF2B5EF4-FFF2-40B4-BE49-F238E27FC236}">
                <a16:creationId xmlns:a16="http://schemas.microsoft.com/office/drawing/2014/main" id="{2E9F3F9B-EB3B-0367-8A80-4BB35557A604}"/>
              </a:ext>
            </a:extLst>
          </p:cNvPr>
          <p:cNvSpPr/>
          <p:nvPr/>
        </p:nvSpPr>
        <p:spPr>
          <a:xfrm>
            <a:off x="8114636" y="4341578"/>
            <a:ext cx="1765152" cy="1753325"/>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Robot</a:t>
            </a:r>
          </a:p>
        </p:txBody>
      </p:sp>
      <p:sp>
        <p:nvSpPr>
          <p:cNvPr id="8" name="Freccia in giù 7">
            <a:extLst>
              <a:ext uri="{FF2B5EF4-FFF2-40B4-BE49-F238E27FC236}">
                <a16:creationId xmlns:a16="http://schemas.microsoft.com/office/drawing/2014/main" id="{CA6A3B36-DC53-D2D2-6E7F-745A06D6E7CB}"/>
              </a:ext>
            </a:extLst>
          </p:cNvPr>
          <p:cNvSpPr/>
          <p:nvPr/>
        </p:nvSpPr>
        <p:spPr>
          <a:xfrm rot="16200000">
            <a:off x="5507608" y="3632205"/>
            <a:ext cx="487680" cy="2393811"/>
          </a:xfrm>
          <a:prstGeom prst="downArrow">
            <a:avLst>
              <a:gd name="adj1" fmla="val 50000"/>
              <a:gd name="adj2" fmla="val 0"/>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in giù 20">
            <a:extLst>
              <a:ext uri="{FF2B5EF4-FFF2-40B4-BE49-F238E27FC236}">
                <a16:creationId xmlns:a16="http://schemas.microsoft.com/office/drawing/2014/main" id="{B6FA81A9-DCE0-9611-A43E-C24E8EC71371}"/>
              </a:ext>
            </a:extLst>
          </p:cNvPr>
          <p:cNvSpPr/>
          <p:nvPr/>
        </p:nvSpPr>
        <p:spPr>
          <a:xfrm rot="16200000">
            <a:off x="7461116" y="4357526"/>
            <a:ext cx="185365" cy="937332"/>
          </a:xfrm>
          <a:prstGeom prst="downArrow">
            <a:avLst>
              <a:gd name="adj1" fmla="val 50000"/>
              <a:gd name="adj2" fmla="val 134888"/>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in giù 21">
            <a:extLst>
              <a:ext uri="{FF2B5EF4-FFF2-40B4-BE49-F238E27FC236}">
                <a16:creationId xmlns:a16="http://schemas.microsoft.com/office/drawing/2014/main" id="{5226EB93-3AB4-2608-6530-8B694C56F362}"/>
              </a:ext>
            </a:extLst>
          </p:cNvPr>
          <p:cNvSpPr/>
          <p:nvPr/>
        </p:nvSpPr>
        <p:spPr>
          <a:xfrm>
            <a:off x="6750354" y="3380898"/>
            <a:ext cx="487680" cy="1569448"/>
          </a:xfrm>
          <a:prstGeom prst="downArrow">
            <a:avLst>
              <a:gd name="adj1" fmla="val 50000"/>
              <a:gd name="adj2" fmla="val 0"/>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in giù 23">
            <a:extLst>
              <a:ext uri="{FF2B5EF4-FFF2-40B4-BE49-F238E27FC236}">
                <a16:creationId xmlns:a16="http://schemas.microsoft.com/office/drawing/2014/main" id="{A1588401-F9ED-AB32-74BF-70B648672C27}"/>
              </a:ext>
            </a:extLst>
          </p:cNvPr>
          <p:cNvSpPr/>
          <p:nvPr/>
        </p:nvSpPr>
        <p:spPr>
          <a:xfrm>
            <a:off x="3350353" y="3396614"/>
            <a:ext cx="487680" cy="849443"/>
          </a:xfrm>
          <a:prstGeom prst="down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in giù 24">
            <a:extLst>
              <a:ext uri="{FF2B5EF4-FFF2-40B4-BE49-F238E27FC236}">
                <a16:creationId xmlns:a16="http://schemas.microsoft.com/office/drawing/2014/main" id="{A33A3BE6-C912-A1F1-EA7C-7108A1950330}"/>
              </a:ext>
            </a:extLst>
          </p:cNvPr>
          <p:cNvSpPr/>
          <p:nvPr/>
        </p:nvSpPr>
        <p:spPr>
          <a:xfrm rot="5400000">
            <a:off x="6195821" y="3911465"/>
            <a:ext cx="185365" cy="3467923"/>
          </a:xfrm>
          <a:prstGeom prst="downArrow">
            <a:avLst>
              <a:gd name="adj1" fmla="val 50000"/>
              <a:gd name="adj2" fmla="val 134888"/>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27" name="Tabella 26">
            <a:extLst>
              <a:ext uri="{FF2B5EF4-FFF2-40B4-BE49-F238E27FC236}">
                <a16:creationId xmlns:a16="http://schemas.microsoft.com/office/drawing/2014/main" id="{4096ABBA-72B0-EA8B-CBD7-F218DC5D9917}"/>
              </a:ext>
            </a:extLst>
          </p:cNvPr>
          <p:cNvGraphicFramePr>
            <a:graphicFrameLocks noGrp="1"/>
          </p:cNvGraphicFramePr>
          <p:nvPr>
            <p:extLst>
              <p:ext uri="{D42A27DB-BD31-4B8C-83A1-F6EECF244321}">
                <p14:modId xmlns:p14="http://schemas.microsoft.com/office/powerpoint/2010/main" val="3425438131"/>
              </p:ext>
            </p:extLst>
          </p:nvPr>
        </p:nvGraphicFramePr>
        <p:xfrm>
          <a:off x="4712624" y="4260549"/>
          <a:ext cx="1656000" cy="365760"/>
        </p:xfrm>
        <a:graphic>
          <a:graphicData uri="http://schemas.openxmlformats.org/drawingml/2006/table">
            <a:tbl>
              <a:tblPr firstRow="1" bandRow="1">
                <a:tableStyleId>{5C22544A-7EE6-4342-B048-85BDC9FD1C3A}</a:tableStyleId>
              </a:tblPr>
              <a:tblGrid>
                <a:gridCol w="414000">
                  <a:extLst>
                    <a:ext uri="{9D8B030D-6E8A-4147-A177-3AD203B41FA5}">
                      <a16:colId xmlns:a16="http://schemas.microsoft.com/office/drawing/2014/main" val="607689915"/>
                    </a:ext>
                  </a:extLst>
                </a:gridCol>
                <a:gridCol w="414000">
                  <a:extLst>
                    <a:ext uri="{9D8B030D-6E8A-4147-A177-3AD203B41FA5}">
                      <a16:colId xmlns:a16="http://schemas.microsoft.com/office/drawing/2014/main" val="2012337400"/>
                    </a:ext>
                  </a:extLst>
                </a:gridCol>
                <a:gridCol w="414000">
                  <a:extLst>
                    <a:ext uri="{9D8B030D-6E8A-4147-A177-3AD203B41FA5}">
                      <a16:colId xmlns:a16="http://schemas.microsoft.com/office/drawing/2014/main" val="2479189493"/>
                    </a:ext>
                  </a:extLst>
                </a:gridCol>
                <a:gridCol w="414000">
                  <a:extLst>
                    <a:ext uri="{9D8B030D-6E8A-4147-A177-3AD203B41FA5}">
                      <a16:colId xmlns:a16="http://schemas.microsoft.com/office/drawing/2014/main" val="1599942415"/>
                    </a:ext>
                  </a:extLst>
                </a:gridCol>
              </a:tblGrid>
              <a:tr h="360000">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8225569"/>
                  </a:ext>
                </a:extLst>
              </a:tr>
            </a:tbl>
          </a:graphicData>
        </a:graphic>
      </p:graphicFrame>
      <p:sp>
        <p:nvSpPr>
          <p:cNvPr id="28" name="Rettangolo con angoli arrotondati 27">
            <a:extLst>
              <a:ext uri="{FF2B5EF4-FFF2-40B4-BE49-F238E27FC236}">
                <a16:creationId xmlns:a16="http://schemas.microsoft.com/office/drawing/2014/main" id="{FC8FE88D-4CDB-1477-E7C0-7AEAF61C27AC}"/>
              </a:ext>
            </a:extLst>
          </p:cNvPr>
          <p:cNvSpPr/>
          <p:nvPr/>
        </p:nvSpPr>
        <p:spPr>
          <a:xfrm>
            <a:off x="4997315" y="3124295"/>
            <a:ext cx="1378392" cy="75567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latin typeface="Frutiger" panose="020B0500000000000000" pitchFamily="34" charset="0"/>
              </a:rPr>
              <a:t>Sequence</a:t>
            </a:r>
            <a:r>
              <a:rPr lang="it-IT" sz="2000" b="1" dirty="0">
                <a:latin typeface="Frutiger" panose="020B0500000000000000" pitchFamily="34" charset="0"/>
              </a:rPr>
              <a:t> shift</a:t>
            </a:r>
          </a:p>
        </p:txBody>
      </p:sp>
      <p:sp>
        <p:nvSpPr>
          <p:cNvPr id="30" name="Freccia in giù 29">
            <a:extLst>
              <a:ext uri="{FF2B5EF4-FFF2-40B4-BE49-F238E27FC236}">
                <a16:creationId xmlns:a16="http://schemas.microsoft.com/office/drawing/2014/main" id="{F28A8060-8351-AAE0-7141-7A282C6A4432}"/>
              </a:ext>
            </a:extLst>
          </p:cNvPr>
          <p:cNvSpPr/>
          <p:nvPr/>
        </p:nvSpPr>
        <p:spPr>
          <a:xfrm rot="5400000">
            <a:off x="3952013" y="2779095"/>
            <a:ext cx="487680" cy="1446076"/>
          </a:xfrm>
          <a:prstGeom prst="downArrow">
            <a:avLst>
              <a:gd name="adj1" fmla="val 50000"/>
              <a:gd name="adj2" fmla="val 0"/>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Freccia in giù 30">
            <a:extLst>
              <a:ext uri="{FF2B5EF4-FFF2-40B4-BE49-F238E27FC236}">
                <a16:creationId xmlns:a16="http://schemas.microsoft.com/office/drawing/2014/main" id="{771202BA-8B64-DE6F-E49F-7ABB89EECE1E}"/>
              </a:ext>
            </a:extLst>
          </p:cNvPr>
          <p:cNvSpPr/>
          <p:nvPr/>
        </p:nvSpPr>
        <p:spPr>
          <a:xfrm rot="5400000">
            <a:off x="6526177" y="3157226"/>
            <a:ext cx="487680" cy="689814"/>
          </a:xfrm>
          <a:prstGeom prst="down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3" name="Immagine 32" descr="\documentclass{article}&#10;\usepackage{amsmath}&#10;\pagestyle{empty}&#10;\begin{document}&#10;&#10;$u^0$&#10;&#10;&#10;\end{document}" title="IguanaTex Picture Display">
            <a:extLst>
              <a:ext uri="{FF2B5EF4-FFF2-40B4-BE49-F238E27FC236}">
                <a16:creationId xmlns:a16="http://schemas.microsoft.com/office/drawing/2014/main" id="{3D63719E-F3CD-B228-6B53-EF4E00E52717}"/>
              </a:ext>
            </a:extLst>
          </p:cNvPr>
          <p:cNvPicPr>
            <a:picLocks noChangeAspect="1"/>
          </p:cNvPicPr>
          <p:nvPr>
            <p:custDataLst>
              <p:tags r:id="rId14"/>
            </p:custDataLst>
          </p:nvPr>
        </p:nvPicPr>
        <p:blipFill>
          <a:blip r:embed="rId36">
            <a:extLst>
              <a:ext uri="{28A0092B-C50C-407E-A947-70E740481C1C}">
                <a14:useLocalDpi xmlns:a14="http://schemas.microsoft.com/office/drawing/2010/main" val="0"/>
              </a:ext>
            </a:extLst>
          </a:blip>
          <a:stretch>
            <a:fillRect/>
          </a:stretch>
        </p:blipFill>
        <p:spPr>
          <a:xfrm>
            <a:off x="4844101" y="4387320"/>
            <a:ext cx="144950" cy="136458"/>
          </a:xfrm>
          <a:prstGeom prst="rect">
            <a:avLst/>
          </a:prstGeom>
        </p:spPr>
      </p:pic>
      <p:pic>
        <p:nvPicPr>
          <p:cNvPr id="34" name="Immagine 33" descr="\documentclass{article}&#10;\usepackage{amsmath}&#10;\pagestyle{empty}&#10;\begin{document}&#10;&#10;$u^1$&#10;&#10;&#10;\end{document}" title="IguanaTex Picture Display">
            <a:extLst>
              <a:ext uri="{FF2B5EF4-FFF2-40B4-BE49-F238E27FC236}">
                <a16:creationId xmlns:a16="http://schemas.microsoft.com/office/drawing/2014/main" id="{0AFB7CE2-9720-6422-3F98-55F2016EF17F}"/>
              </a:ext>
            </a:extLst>
          </p:cNvPr>
          <p:cNvPicPr>
            <a:picLocks noChangeAspect="1"/>
          </p:cNvPicPr>
          <p:nvPr>
            <p:custDataLst>
              <p:tags r:id="rId15"/>
            </p:custDataLst>
          </p:nvPr>
        </p:nvPicPr>
        <p:blipFill>
          <a:blip r:embed="rId32">
            <a:extLst>
              <a:ext uri="{28A0092B-C50C-407E-A947-70E740481C1C}">
                <a14:useLocalDpi xmlns:a14="http://schemas.microsoft.com/office/drawing/2010/main" val="0"/>
              </a:ext>
            </a:extLst>
          </a:blip>
          <a:stretch>
            <a:fillRect/>
          </a:stretch>
        </p:blipFill>
        <p:spPr>
          <a:xfrm>
            <a:off x="5257031" y="4384498"/>
            <a:ext cx="144950" cy="139280"/>
          </a:xfrm>
          <a:prstGeom prst="rect">
            <a:avLst/>
          </a:prstGeom>
        </p:spPr>
      </p:pic>
      <p:pic>
        <p:nvPicPr>
          <p:cNvPr id="35" name="Immagine 34" descr="\documentclass{article}&#10;\usepackage{amsmath}&#10;\pagestyle{empty}&#10;\begin{document}&#10;&#10;$\dots$&#10;&#10;&#10;\end{document}" title="IguanaTex Picture Display">
            <a:extLst>
              <a:ext uri="{FF2B5EF4-FFF2-40B4-BE49-F238E27FC236}">
                <a16:creationId xmlns:a16="http://schemas.microsoft.com/office/drawing/2014/main" id="{D35CD4C0-37A2-B614-17AA-8062FDB203A2}"/>
              </a:ext>
            </a:extLst>
          </p:cNvPr>
          <p:cNvPicPr>
            <a:picLocks noChangeAspect="1"/>
          </p:cNvPicPr>
          <p:nvPr>
            <p:custDataLst>
              <p:tags r:id="rId16"/>
            </p:custDataLst>
          </p:nvPr>
        </p:nvPicPr>
        <p:blipFill>
          <a:blip r:embed="rId30">
            <a:extLst>
              <a:ext uri="{28A0092B-C50C-407E-A947-70E740481C1C}">
                <a14:useLocalDpi xmlns:a14="http://schemas.microsoft.com/office/drawing/2010/main" val="0"/>
              </a:ext>
            </a:extLst>
          </a:blip>
          <a:stretch>
            <a:fillRect/>
          </a:stretch>
        </p:blipFill>
        <p:spPr>
          <a:xfrm flipV="1">
            <a:off x="5652234" y="4454138"/>
            <a:ext cx="180000" cy="19699"/>
          </a:xfrm>
          <a:prstGeom prst="rect">
            <a:avLst/>
          </a:prstGeom>
        </p:spPr>
      </p:pic>
      <p:pic>
        <p:nvPicPr>
          <p:cNvPr id="36" name="Immagine 35" descr="\documentclass{article}&#10;\usepackage{amsmath}&#10;\pagestyle{empty}&#10;\begin{document}&#10;&#10;$u^{N-1}$&#10;&#10;&#10;\end{document}" title="IguanaTex Picture Display">
            <a:extLst>
              <a:ext uri="{FF2B5EF4-FFF2-40B4-BE49-F238E27FC236}">
                <a16:creationId xmlns:a16="http://schemas.microsoft.com/office/drawing/2014/main" id="{5ADCE26D-98AC-5493-B0A0-1593EB8DD374}"/>
              </a:ext>
            </a:extLst>
          </p:cNvPr>
          <p:cNvPicPr>
            <a:picLocks noChangeAspect="1"/>
          </p:cNvPicPr>
          <p:nvPr>
            <p:custDataLst>
              <p:tags r:id="rId17"/>
            </p:custDataLst>
          </p:nvPr>
        </p:nvPicPr>
        <p:blipFill>
          <a:blip r:embed="rId28">
            <a:extLst>
              <a:ext uri="{28A0092B-C50C-407E-A947-70E740481C1C}">
                <a14:useLocalDpi xmlns:a14="http://schemas.microsoft.com/office/drawing/2010/main" val="0"/>
              </a:ext>
            </a:extLst>
          </a:blip>
          <a:stretch>
            <a:fillRect/>
          </a:stretch>
        </p:blipFill>
        <p:spPr>
          <a:xfrm>
            <a:off x="5985122" y="4390631"/>
            <a:ext cx="345304" cy="133998"/>
          </a:xfrm>
          <a:prstGeom prst="rect">
            <a:avLst/>
          </a:prstGeom>
        </p:spPr>
      </p:pic>
      <p:pic>
        <p:nvPicPr>
          <p:cNvPr id="49" name="Immagine 48" descr="\documentclass{article}&#10;\usepackage{amsmath}&#10;\pagestyle{empty}&#10;\begin{document}&#10;&#10;$u^1$&#10;&#10;&#10;\end{document}" title="IguanaTex Picture Display">
            <a:extLst>
              <a:ext uri="{FF2B5EF4-FFF2-40B4-BE49-F238E27FC236}">
                <a16:creationId xmlns:a16="http://schemas.microsoft.com/office/drawing/2014/main" id="{3507BABD-BDBA-95DB-81A8-4493ED78B04D}"/>
              </a:ext>
            </a:extLst>
          </p:cNvPr>
          <p:cNvPicPr>
            <a:picLocks noChangeAspect="1"/>
          </p:cNvPicPr>
          <p:nvPr>
            <p:custDataLst>
              <p:tags r:id="rId18"/>
            </p:custDataLst>
          </p:nvPr>
        </p:nvPicPr>
        <p:blipFill>
          <a:blip r:embed="rId32">
            <a:extLst>
              <a:ext uri="{28A0092B-C50C-407E-A947-70E740481C1C}">
                <a14:useLocalDpi xmlns:a14="http://schemas.microsoft.com/office/drawing/2010/main" val="0"/>
              </a:ext>
            </a:extLst>
          </a:blip>
          <a:stretch>
            <a:fillRect/>
          </a:stretch>
        </p:blipFill>
        <p:spPr>
          <a:xfrm>
            <a:off x="3289124" y="3011607"/>
            <a:ext cx="144950" cy="139280"/>
          </a:xfrm>
          <a:prstGeom prst="rect">
            <a:avLst/>
          </a:prstGeom>
        </p:spPr>
      </p:pic>
      <p:pic>
        <p:nvPicPr>
          <p:cNvPr id="50" name="Immagine 49" descr="\documentclass{article}&#10;\usepackage{amsmath}&#10;\pagestyle{empty}&#10;\begin{document}&#10;&#10;$\dots$&#10;&#10;&#10;\end{document}" title="IguanaTex Picture Display">
            <a:extLst>
              <a:ext uri="{FF2B5EF4-FFF2-40B4-BE49-F238E27FC236}">
                <a16:creationId xmlns:a16="http://schemas.microsoft.com/office/drawing/2014/main" id="{7F99958C-2435-7480-C7DF-6DAFAA5A143D}"/>
              </a:ext>
            </a:extLst>
          </p:cNvPr>
          <p:cNvPicPr>
            <a:picLocks noChangeAspect="1"/>
          </p:cNvPicPr>
          <p:nvPr>
            <p:custDataLst>
              <p:tags r:id="rId19"/>
            </p:custDataLst>
          </p:nvPr>
        </p:nvPicPr>
        <p:blipFill>
          <a:blip r:embed="rId30">
            <a:extLst>
              <a:ext uri="{28A0092B-C50C-407E-A947-70E740481C1C}">
                <a14:useLocalDpi xmlns:a14="http://schemas.microsoft.com/office/drawing/2010/main" val="0"/>
              </a:ext>
            </a:extLst>
          </a:blip>
          <a:stretch>
            <a:fillRect/>
          </a:stretch>
        </p:blipFill>
        <p:spPr>
          <a:xfrm flipV="1">
            <a:off x="3679742" y="3089916"/>
            <a:ext cx="180000" cy="19699"/>
          </a:xfrm>
          <a:prstGeom prst="rect">
            <a:avLst/>
          </a:prstGeom>
        </p:spPr>
      </p:pic>
      <p:pic>
        <p:nvPicPr>
          <p:cNvPr id="52" name="Immagine 51" descr="\documentclass{article}&#10;\usepackage{amsmath}&#10;\pagestyle{empty}&#10;\begin{document}&#10;&#10;$u^{N-1}$&#10;&#10;&#10;\end{document}" title="IguanaTex Picture Display">
            <a:extLst>
              <a:ext uri="{FF2B5EF4-FFF2-40B4-BE49-F238E27FC236}">
                <a16:creationId xmlns:a16="http://schemas.microsoft.com/office/drawing/2014/main" id="{54EB9F01-3BC8-6C08-79FE-88A508490315}"/>
              </a:ext>
            </a:extLst>
          </p:cNvPr>
          <p:cNvPicPr>
            <a:picLocks noChangeAspect="1"/>
          </p:cNvPicPr>
          <p:nvPr>
            <p:custDataLst>
              <p:tags r:id="rId20"/>
            </p:custDataLst>
          </p:nvPr>
        </p:nvPicPr>
        <p:blipFill>
          <a:blip r:embed="rId28">
            <a:extLst>
              <a:ext uri="{28A0092B-C50C-407E-A947-70E740481C1C}">
                <a14:useLocalDpi xmlns:a14="http://schemas.microsoft.com/office/drawing/2010/main" val="0"/>
              </a:ext>
            </a:extLst>
          </a:blip>
          <a:stretch>
            <a:fillRect/>
          </a:stretch>
        </p:blipFill>
        <p:spPr>
          <a:xfrm>
            <a:off x="4013926" y="3015279"/>
            <a:ext cx="345304" cy="133998"/>
          </a:xfrm>
          <a:prstGeom prst="rect">
            <a:avLst/>
          </a:prstGeom>
        </p:spPr>
      </p:pic>
      <p:pic>
        <p:nvPicPr>
          <p:cNvPr id="61" name="Immagine 60" descr="\documentclass{article}&#10;\usepackage{amsmath}&#10;\pagestyle{empty}&#10;\begin{document}&#10;&#10;$0$&#10;&#10;&#10;\end{document}" title="IguanaTex Picture Display">
            <a:extLst>
              <a:ext uri="{FF2B5EF4-FFF2-40B4-BE49-F238E27FC236}">
                <a16:creationId xmlns:a16="http://schemas.microsoft.com/office/drawing/2014/main" id="{E7660AFE-097C-9F4F-0271-237EA15E0650}"/>
              </a:ext>
            </a:extLst>
          </p:cNvPr>
          <p:cNvPicPr>
            <a:picLocks noChangeAspect="1"/>
          </p:cNvPicPr>
          <p:nvPr>
            <p:custDataLst>
              <p:tags r:id="rId21"/>
            </p:custDataLst>
          </p:nvPr>
        </p:nvPicPr>
        <p:blipFill>
          <a:blip r:embed="rId27">
            <a:extLst>
              <a:ext uri="{28A0092B-C50C-407E-A947-70E740481C1C}">
                <a14:useLocalDpi xmlns:a14="http://schemas.microsoft.com/office/drawing/2010/main" val="0"/>
              </a:ext>
            </a:extLst>
          </a:blip>
          <a:stretch>
            <a:fillRect/>
          </a:stretch>
        </p:blipFill>
        <p:spPr>
          <a:xfrm>
            <a:off x="3316204" y="3013466"/>
            <a:ext cx="68297" cy="112170"/>
          </a:xfrm>
          <a:prstGeom prst="rect">
            <a:avLst/>
          </a:prstGeom>
        </p:spPr>
      </p:pic>
      <p:pic>
        <p:nvPicPr>
          <p:cNvPr id="63" name="Immagine 62" descr="\documentclass{article}&#10;\usepackage{amsmath}&#10;\pagestyle{empty}&#10;\begin{document}&#10;&#10;$0$&#10;&#10;&#10;\end{document}" title="IguanaTex Picture Display">
            <a:extLst>
              <a:ext uri="{FF2B5EF4-FFF2-40B4-BE49-F238E27FC236}">
                <a16:creationId xmlns:a16="http://schemas.microsoft.com/office/drawing/2014/main" id="{C452E4DA-3FAC-85B5-4A4F-0DF728BB96CC}"/>
              </a:ext>
            </a:extLst>
          </p:cNvPr>
          <p:cNvPicPr>
            <a:picLocks noChangeAspect="1"/>
          </p:cNvPicPr>
          <p:nvPr>
            <p:custDataLst>
              <p:tags r:id="rId22"/>
            </p:custDataLst>
          </p:nvPr>
        </p:nvPicPr>
        <p:blipFill>
          <a:blip r:embed="rId27">
            <a:extLst>
              <a:ext uri="{28A0092B-C50C-407E-A947-70E740481C1C}">
                <a14:useLocalDpi xmlns:a14="http://schemas.microsoft.com/office/drawing/2010/main" val="0"/>
              </a:ext>
            </a:extLst>
          </a:blip>
          <a:stretch>
            <a:fillRect/>
          </a:stretch>
        </p:blipFill>
        <p:spPr>
          <a:xfrm>
            <a:off x="3730320" y="3011146"/>
            <a:ext cx="70804" cy="114490"/>
          </a:xfrm>
          <a:prstGeom prst="rect">
            <a:avLst/>
          </a:prstGeom>
        </p:spPr>
      </p:pic>
      <p:pic>
        <p:nvPicPr>
          <p:cNvPr id="58" name="Immagine 57" descr="\documentclass{article}&#10;\usepackage{amsmath}&#10;\pagestyle{empty}&#10;\begin{document}&#10;&#10;$\dots$&#10;&#10;&#10;\end{document}" title="IguanaTex Picture Display">
            <a:extLst>
              <a:ext uri="{FF2B5EF4-FFF2-40B4-BE49-F238E27FC236}">
                <a16:creationId xmlns:a16="http://schemas.microsoft.com/office/drawing/2014/main" id="{200F5B63-52BF-8912-49DD-483B0E22E28C}"/>
              </a:ext>
            </a:extLst>
          </p:cNvPr>
          <p:cNvPicPr>
            <a:picLocks noChangeAspect="1"/>
          </p:cNvPicPr>
          <p:nvPr>
            <p:custDataLst>
              <p:tags r:id="rId23"/>
            </p:custDataLst>
          </p:nvPr>
        </p:nvPicPr>
        <p:blipFill>
          <a:blip r:embed="rId30">
            <a:extLst>
              <a:ext uri="{28A0092B-C50C-407E-A947-70E740481C1C}">
                <a14:useLocalDpi xmlns:a14="http://schemas.microsoft.com/office/drawing/2010/main" val="0"/>
              </a:ext>
            </a:extLst>
          </a:blip>
          <a:stretch>
            <a:fillRect/>
          </a:stretch>
        </p:blipFill>
        <p:spPr>
          <a:xfrm flipV="1">
            <a:off x="4091158" y="3068390"/>
            <a:ext cx="180000" cy="19699"/>
          </a:xfrm>
          <a:prstGeom prst="rect">
            <a:avLst/>
          </a:prstGeom>
        </p:spPr>
      </p:pic>
      <p:pic>
        <p:nvPicPr>
          <p:cNvPr id="69" name="Immagine 68" descr="\documentclass{article}&#10;\usepackage{amsmath}&#10;\pagestyle{empty}&#10;\begin{document}&#10;&#10;$u^0$&#10;&#10;&#10;\end{document}" title="IguanaTex Picture Display">
            <a:extLst>
              <a:ext uri="{FF2B5EF4-FFF2-40B4-BE49-F238E27FC236}">
                <a16:creationId xmlns:a16="http://schemas.microsoft.com/office/drawing/2014/main" id="{51295F21-AE78-F7F0-B8EA-9F79BBD26468}"/>
              </a:ext>
            </a:extLst>
          </p:cNvPr>
          <p:cNvPicPr>
            <a:picLocks noChangeAspect="1"/>
          </p:cNvPicPr>
          <p:nvPr>
            <p:custDataLst>
              <p:tags r:id="rId24"/>
            </p:custDataLst>
          </p:nvPr>
        </p:nvPicPr>
        <p:blipFill>
          <a:blip r:embed="rId36">
            <a:extLst>
              <a:ext uri="{28A0092B-C50C-407E-A947-70E740481C1C}">
                <a14:useLocalDpi xmlns:a14="http://schemas.microsoft.com/office/drawing/2010/main" val="0"/>
              </a:ext>
            </a:extLst>
          </a:blip>
          <a:stretch>
            <a:fillRect/>
          </a:stretch>
        </p:blipFill>
        <p:spPr>
          <a:xfrm>
            <a:off x="7433542" y="4477703"/>
            <a:ext cx="231056" cy="215134"/>
          </a:xfrm>
          <a:prstGeom prst="rect">
            <a:avLst/>
          </a:prstGeom>
        </p:spPr>
      </p:pic>
      <p:pic>
        <p:nvPicPr>
          <p:cNvPr id="6" name="Immagine 5">
            <a:extLst>
              <a:ext uri="{FF2B5EF4-FFF2-40B4-BE49-F238E27FC236}">
                <a16:creationId xmlns:a16="http://schemas.microsoft.com/office/drawing/2014/main" id="{01035497-54D4-941D-19F1-AD9CF66FA380}"/>
              </a:ext>
            </a:extLst>
          </p:cNvPr>
          <p:cNvPicPr>
            <a:picLocks noChangeAspect="1"/>
          </p:cNvPicPr>
          <p:nvPr/>
        </p:nvPicPr>
        <p:blipFill rotWithShape="1">
          <a:blip r:embed="rId37"/>
          <a:srcRect l="10978" t="5462" r="12104" b="1990"/>
          <a:stretch/>
        </p:blipFill>
        <p:spPr>
          <a:xfrm>
            <a:off x="838200" y="2500425"/>
            <a:ext cx="1175327" cy="1175327"/>
          </a:xfrm>
          <a:prstGeom prst="rect">
            <a:avLst/>
          </a:prstGeom>
        </p:spPr>
      </p:pic>
    </p:spTree>
    <p:extLst>
      <p:ext uri="{BB962C8B-B14F-4D97-AF65-F5344CB8AC3E}">
        <p14:creationId xmlns:p14="http://schemas.microsoft.com/office/powerpoint/2010/main" val="88536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5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25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250"/>
                                        <p:tgtEl>
                                          <p:spTgt spid="69"/>
                                        </p:tgtEl>
                                      </p:cBhvr>
                                    </p:animEffect>
                                  </p:childTnLst>
                                </p:cTn>
                              </p:par>
                              <p:par>
                                <p:cTn id="25" presetID="10" presetClass="exit" presetSubtype="0" fill="hold" nodeType="withEffect">
                                  <p:stCondLst>
                                    <p:cond delay="0"/>
                                  </p:stCondLst>
                                  <p:childTnLst>
                                    <p:animEffect transition="out" filter="fade">
                                      <p:cBhvr>
                                        <p:cTn id="26" dur="250"/>
                                        <p:tgtEl>
                                          <p:spTgt spid="61"/>
                                        </p:tgtEl>
                                      </p:cBhvr>
                                    </p:animEffect>
                                    <p:set>
                                      <p:cBhvr>
                                        <p:cTn id="27" dur="1" fill="hold">
                                          <p:stCondLst>
                                            <p:cond delay="249"/>
                                          </p:stCondLst>
                                        </p:cTn>
                                        <p:tgtEl>
                                          <p:spTgt spid="6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50"/>
                                        <p:tgtEl>
                                          <p:spTgt spid="63"/>
                                        </p:tgtEl>
                                      </p:cBhvr>
                                    </p:animEffect>
                                    <p:set>
                                      <p:cBhvr>
                                        <p:cTn id="30" dur="1" fill="hold">
                                          <p:stCondLst>
                                            <p:cond delay="249"/>
                                          </p:stCondLst>
                                        </p:cTn>
                                        <p:tgtEl>
                                          <p:spTgt spid="6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58"/>
                                        </p:tgtEl>
                                      </p:cBhvr>
                                    </p:animEffect>
                                    <p:set>
                                      <p:cBhvr>
                                        <p:cTn id="33" dur="1" fill="hold">
                                          <p:stCondLst>
                                            <p:cond delay="249"/>
                                          </p:stCondLst>
                                        </p:cTn>
                                        <p:tgtEl>
                                          <p:spTgt spid="5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65"/>
                                        </p:tgtEl>
                                      </p:cBhvr>
                                    </p:animEffect>
                                    <p:set>
                                      <p:cBhvr>
                                        <p:cTn id="36" dur="1" fill="hold">
                                          <p:stCondLst>
                                            <p:cond delay="249"/>
                                          </p:stCondLst>
                                        </p:cTn>
                                        <p:tgtEl>
                                          <p:spTgt spid="6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mph" presetSubtype="0" fill="hold" nodeType="clickEffect">
                                  <p:stCondLst>
                                    <p:cond delay="0"/>
                                  </p:stCondLst>
                                  <p:childTnLst>
                                    <p:animRot by="5400000">
                                      <p:cBhvr>
                                        <p:cTn id="54" dur="250" fill="hold"/>
                                        <p:tgtEl>
                                          <p:spTgt spid="6"/>
                                        </p:tgtEl>
                                        <p:attrNameLst>
                                          <p:attrName>r</p:attrName>
                                        </p:attrNameLst>
                                      </p:cBhvr>
                                    </p:animRot>
                                  </p:childTnLst>
                                </p:cTn>
                              </p:par>
                              <p:par>
                                <p:cTn id="55" presetID="10" presetClass="exit" presetSubtype="0" fill="hold" nodeType="withEffect">
                                  <p:stCondLst>
                                    <p:cond delay="0"/>
                                  </p:stCondLst>
                                  <p:childTnLst>
                                    <p:animEffect transition="out" filter="fade">
                                      <p:cBhvr>
                                        <p:cTn id="56" dur="250"/>
                                        <p:tgtEl>
                                          <p:spTgt spid="32"/>
                                        </p:tgtEl>
                                      </p:cBhvr>
                                    </p:animEffect>
                                    <p:set>
                                      <p:cBhvr>
                                        <p:cTn id="57" dur="1" fill="hold">
                                          <p:stCondLst>
                                            <p:cond delay="249"/>
                                          </p:stCondLst>
                                        </p:cTn>
                                        <p:tgtEl>
                                          <p:spTgt spid="32"/>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5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50"/>
                                        <p:tgtEl>
                                          <p:spTgt spid="17"/>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50"/>
                                        <p:tgtEl>
                                          <p:spTgt spid="16"/>
                                        </p:tgtEl>
                                      </p:cBhvr>
                                    </p:animEffect>
                                  </p:childTnLst>
                                </p:cTn>
                              </p:par>
                              <p:par>
                                <p:cTn id="69" presetID="10"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10" presetClass="entr" presetSubtype="0" fill="hold"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250"/>
                                        <p:tgtEl>
                                          <p:spTgt spid="19"/>
                                        </p:tgtEl>
                                      </p:cBhvr>
                                    </p:animEffect>
                                  </p:childTnLst>
                                </p:cTn>
                              </p:par>
                              <p:par>
                                <p:cTn id="75" presetID="10" presetClass="exit" presetSubtype="0" fill="hold" nodeType="withEffect">
                                  <p:stCondLst>
                                    <p:cond delay="0"/>
                                  </p:stCondLst>
                                  <p:childTnLst>
                                    <p:animEffect transition="out" filter="fade">
                                      <p:cBhvr>
                                        <p:cTn id="76" dur="250"/>
                                        <p:tgtEl>
                                          <p:spTgt spid="33"/>
                                        </p:tgtEl>
                                      </p:cBhvr>
                                    </p:animEffect>
                                    <p:set>
                                      <p:cBhvr>
                                        <p:cTn id="77" dur="1" fill="hold">
                                          <p:stCondLst>
                                            <p:cond delay="249"/>
                                          </p:stCondLst>
                                        </p:cTn>
                                        <p:tgtEl>
                                          <p:spTgt spid="3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50"/>
                                        <p:tgtEl>
                                          <p:spTgt spid="34"/>
                                        </p:tgtEl>
                                      </p:cBhvr>
                                    </p:animEffect>
                                    <p:set>
                                      <p:cBhvr>
                                        <p:cTn id="80" dur="1" fill="hold">
                                          <p:stCondLst>
                                            <p:cond delay="249"/>
                                          </p:stCondLst>
                                        </p:cTn>
                                        <p:tgtEl>
                                          <p:spTgt spid="3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250"/>
                                        <p:tgtEl>
                                          <p:spTgt spid="35"/>
                                        </p:tgtEl>
                                      </p:cBhvr>
                                    </p:animEffect>
                                    <p:set>
                                      <p:cBhvr>
                                        <p:cTn id="83" dur="1" fill="hold">
                                          <p:stCondLst>
                                            <p:cond delay="249"/>
                                          </p:stCondLst>
                                        </p:cTn>
                                        <p:tgtEl>
                                          <p:spTgt spid="35"/>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250"/>
                                        <p:tgtEl>
                                          <p:spTgt spid="36"/>
                                        </p:tgtEl>
                                      </p:cBhvr>
                                    </p:animEffect>
                                    <p:set>
                                      <p:cBhvr>
                                        <p:cTn id="86" dur="1" fill="hold">
                                          <p:stCondLst>
                                            <p:cond delay="249"/>
                                          </p:stCondLst>
                                        </p:cTn>
                                        <p:tgtEl>
                                          <p:spTgt spid="3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250"/>
                                        <p:tgtEl>
                                          <p:spTgt spid="37"/>
                                        </p:tgtEl>
                                      </p:cBhvr>
                                    </p:animEffect>
                                  </p:childTnLst>
                                </p:cTn>
                              </p:par>
                              <p:par>
                                <p:cTn id="92" presetID="10" presetClass="exit" presetSubtype="0" fill="hold" nodeType="withEffect">
                                  <p:stCondLst>
                                    <p:cond delay="0"/>
                                  </p:stCondLst>
                                  <p:childTnLst>
                                    <p:animEffect transition="out" filter="fade">
                                      <p:cBhvr>
                                        <p:cTn id="93" dur="250"/>
                                        <p:tgtEl>
                                          <p:spTgt spid="69"/>
                                        </p:tgtEl>
                                      </p:cBhvr>
                                    </p:animEffect>
                                    <p:set>
                                      <p:cBhvr>
                                        <p:cTn id="94" dur="1" fill="hold">
                                          <p:stCondLst>
                                            <p:cond delay="249"/>
                                          </p:stCondLst>
                                        </p:cTn>
                                        <p:tgtEl>
                                          <p:spTgt spid="69"/>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250"/>
                                        <p:tgtEl>
                                          <p:spTgt spid="20"/>
                                        </p:tgtEl>
                                      </p:cBhvr>
                                    </p:animEffect>
                                  </p:childTnLst>
                                </p:cTn>
                              </p:par>
                              <p:par>
                                <p:cTn id="98" presetID="10" presetClass="entr" presetSubtype="0" fill="hold"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250"/>
                                        <p:tgtEl>
                                          <p:spTgt spid="23"/>
                                        </p:tgtEl>
                                      </p:cBhvr>
                                    </p:animEffect>
                                  </p:childTnLst>
                                </p:cTn>
                              </p:par>
                              <p:par>
                                <p:cTn id="101" presetID="10" presetClass="entr" presetSubtype="0" fill="hold"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250"/>
                                        <p:tgtEl>
                                          <p:spTgt spid="29"/>
                                        </p:tgtEl>
                                      </p:cBhvr>
                                    </p:animEffect>
                                  </p:childTnLst>
                                </p:cTn>
                              </p:par>
                              <p:par>
                                <p:cTn id="104" presetID="10" presetClass="exit" presetSubtype="0" fill="hold" nodeType="withEffect">
                                  <p:stCondLst>
                                    <p:cond delay="0"/>
                                  </p:stCondLst>
                                  <p:childTnLst>
                                    <p:animEffect transition="out" filter="fade">
                                      <p:cBhvr>
                                        <p:cTn id="105" dur="250"/>
                                        <p:tgtEl>
                                          <p:spTgt spid="49"/>
                                        </p:tgtEl>
                                      </p:cBhvr>
                                    </p:animEffect>
                                    <p:set>
                                      <p:cBhvr>
                                        <p:cTn id="106" dur="1" fill="hold">
                                          <p:stCondLst>
                                            <p:cond delay="249"/>
                                          </p:stCondLst>
                                        </p:cTn>
                                        <p:tgtEl>
                                          <p:spTgt spid="49"/>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50"/>
                                        <p:tgtEl>
                                          <p:spTgt spid="50"/>
                                        </p:tgtEl>
                                      </p:cBhvr>
                                    </p:animEffect>
                                    <p:set>
                                      <p:cBhvr>
                                        <p:cTn id="109" dur="1" fill="hold">
                                          <p:stCondLst>
                                            <p:cond delay="249"/>
                                          </p:stCondLst>
                                        </p:cTn>
                                        <p:tgtEl>
                                          <p:spTgt spid="50"/>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50"/>
                                        <p:tgtEl>
                                          <p:spTgt spid="52"/>
                                        </p:tgtEl>
                                      </p:cBhvr>
                                    </p:animEffect>
                                    <p:set>
                                      <p:cBhvr>
                                        <p:cTn id="112" dur="1" fill="hold">
                                          <p:stCondLst>
                                            <p:cond delay="249"/>
                                          </p:stCondLst>
                                        </p:cTn>
                                        <p:tgtEl>
                                          <p:spTgt spid="52"/>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50"/>
                                        <p:tgtEl>
                                          <p:spTgt spid="51"/>
                                        </p:tgtEl>
                                      </p:cBhvr>
                                    </p:animEffect>
                                    <p:set>
                                      <p:cBhvr>
                                        <p:cTn id="115" dur="1" fill="hold">
                                          <p:stCondLst>
                                            <p:cond delay="249"/>
                                          </p:stCondLst>
                                        </p:cTn>
                                        <p:tgtEl>
                                          <p:spTgt spid="51"/>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7A46-AB92-1195-CEB4-580FD0AF8690}"/>
            </a:ext>
          </a:extLst>
        </p:cNvPr>
        <p:cNvGrpSpPr/>
        <p:nvPr/>
      </p:nvGrpSpPr>
      <p:grpSpPr>
        <a:xfrm>
          <a:off x="0" y="0"/>
          <a:ext cx="0" cy="0"/>
          <a:chOff x="0" y="0"/>
          <a:chExt cx="0" cy="0"/>
        </a:xfrm>
      </p:grpSpPr>
      <p:sp>
        <p:nvSpPr>
          <p:cNvPr id="12" name="Titolo 1">
            <a:extLst>
              <a:ext uri="{FF2B5EF4-FFF2-40B4-BE49-F238E27FC236}">
                <a16:creationId xmlns:a16="http://schemas.microsoft.com/office/drawing/2014/main" id="{CAD3C8E0-1443-5763-500F-E70A0D2560EA}"/>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Implementation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a:t>
            </a:r>
            <a:r>
              <a:rPr lang="it-IT" sz="1800" b="1" dirty="0" err="1">
                <a:solidFill>
                  <a:srgbClr val="822433"/>
                </a:solidFill>
                <a:latin typeface="Frutiger" panose="020B0500000000000000" pitchFamily="34" charset="0"/>
                <a:cs typeface="Arial" panose="020B0604020202020204" pitchFamily="34" charset="0"/>
              </a:rPr>
              <a:t>Optimal</a:t>
            </a:r>
            <a:r>
              <a:rPr lang="it-IT" sz="1800" b="1" dirty="0">
                <a:solidFill>
                  <a:srgbClr val="822433"/>
                </a:solidFill>
                <a:latin typeface="Frutiger" panose="020B0500000000000000" pitchFamily="34" charset="0"/>
                <a:cs typeface="Arial" panose="020B0604020202020204" pitchFamily="34" charset="0"/>
              </a:rPr>
              <a:t> controller</a:t>
            </a:r>
          </a:p>
        </p:txBody>
      </p:sp>
      <p:pic>
        <p:nvPicPr>
          <p:cNvPr id="15" name="Segnaposto contenuto 4">
            <a:extLst>
              <a:ext uri="{FF2B5EF4-FFF2-40B4-BE49-F238E27FC236}">
                <a16:creationId xmlns:a16="http://schemas.microsoft.com/office/drawing/2014/main" id="{248A6DA3-EF9E-6DBB-52F2-DD05EE892CEE}"/>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a:stretch/>
        </p:blipFill>
        <p:spPr>
          <a:xfrm>
            <a:off x="838200" y="0"/>
            <a:ext cx="1175327" cy="1399049"/>
          </a:xfrm>
        </p:spPr>
      </p:pic>
      <p:sp>
        <p:nvSpPr>
          <p:cNvPr id="6" name="Segnaposto numero diapositiva 5">
            <a:extLst>
              <a:ext uri="{FF2B5EF4-FFF2-40B4-BE49-F238E27FC236}">
                <a16:creationId xmlns:a16="http://schemas.microsoft.com/office/drawing/2014/main" id="{91EDB9F3-B42D-7EF5-33DD-C09CE79283D4}"/>
              </a:ext>
            </a:extLst>
          </p:cNvPr>
          <p:cNvSpPr>
            <a:spLocks noGrp="1"/>
          </p:cNvSpPr>
          <p:nvPr>
            <p:ph type="sldNum" sz="quarter" idx="12"/>
          </p:nvPr>
        </p:nvSpPr>
        <p:spPr/>
        <p:txBody>
          <a:bodyPr/>
          <a:lstStyle/>
          <a:p>
            <a:fld id="{532DDF56-7B91-4B01-9C01-9E940BA2BCA3}" type="slidenum">
              <a:rPr lang="it-IT" smtClean="0"/>
              <a:t>14</a:t>
            </a:fld>
            <a:endParaRPr lang="it-IT"/>
          </a:p>
        </p:txBody>
      </p:sp>
      <p:grpSp>
        <p:nvGrpSpPr>
          <p:cNvPr id="33" name="Gruppo 32">
            <a:extLst>
              <a:ext uri="{FF2B5EF4-FFF2-40B4-BE49-F238E27FC236}">
                <a16:creationId xmlns:a16="http://schemas.microsoft.com/office/drawing/2014/main" id="{F6888EA8-7289-879F-4079-917EAFB86D21}"/>
              </a:ext>
            </a:extLst>
          </p:cNvPr>
          <p:cNvGrpSpPr/>
          <p:nvPr/>
        </p:nvGrpSpPr>
        <p:grpSpPr>
          <a:xfrm>
            <a:off x="18087212" y="1566512"/>
            <a:ext cx="5717553" cy="4962348"/>
            <a:chOff x="18087212" y="1566512"/>
            <a:chExt cx="5717553" cy="4962348"/>
          </a:xfrm>
        </p:grpSpPr>
        <p:grpSp>
          <p:nvGrpSpPr>
            <p:cNvPr id="9" name="Gruppo 8">
              <a:extLst>
                <a:ext uri="{FF2B5EF4-FFF2-40B4-BE49-F238E27FC236}">
                  <a16:creationId xmlns:a16="http://schemas.microsoft.com/office/drawing/2014/main" id="{96FA5EEA-735B-6909-13CC-4657B903B430}"/>
                </a:ext>
              </a:extLst>
            </p:cNvPr>
            <p:cNvGrpSpPr/>
            <p:nvPr/>
          </p:nvGrpSpPr>
          <p:grpSpPr>
            <a:xfrm>
              <a:off x="18087212" y="1566512"/>
              <a:ext cx="5717553" cy="2682738"/>
              <a:chOff x="848817" y="1997114"/>
              <a:chExt cx="5717553" cy="2682738"/>
            </a:xfrm>
          </p:grpSpPr>
          <p:pic>
            <p:nvPicPr>
              <p:cNvPr id="10" name="Immagine 9">
                <a:extLst>
                  <a:ext uri="{FF2B5EF4-FFF2-40B4-BE49-F238E27FC236}">
                    <a16:creationId xmlns:a16="http://schemas.microsoft.com/office/drawing/2014/main" id="{5B0CF06A-9045-21CE-6054-1AD927488F61}"/>
                  </a:ext>
                </a:extLst>
              </p:cNvPr>
              <p:cNvPicPr>
                <a:picLocks noChangeAspect="1"/>
              </p:cNvPicPr>
              <p:nvPr/>
            </p:nvPicPr>
            <p:blipFill rotWithShape="1">
              <a:blip r:embed="rId10">
                <a:extLst>
                  <a:ext uri="{28A0092B-C50C-407E-A947-70E740481C1C}">
                    <a14:useLocalDpi xmlns:a14="http://schemas.microsoft.com/office/drawing/2010/main" val="0"/>
                  </a:ext>
                </a:extLst>
              </a:blip>
              <a:srcRect t="72831" r="303" b="5876"/>
              <a:stretch/>
            </p:blipFill>
            <p:spPr>
              <a:xfrm>
                <a:off x="4866176" y="3950841"/>
                <a:ext cx="1700194" cy="288000"/>
              </a:xfrm>
              <a:prstGeom prst="rect">
                <a:avLst/>
              </a:prstGeom>
            </p:spPr>
          </p:pic>
          <p:pic>
            <p:nvPicPr>
              <p:cNvPr id="11" name="Immagine 10">
                <a:extLst>
                  <a:ext uri="{FF2B5EF4-FFF2-40B4-BE49-F238E27FC236}">
                    <a16:creationId xmlns:a16="http://schemas.microsoft.com/office/drawing/2014/main" id="{FE6E0068-E685-2108-B32B-C7D4A9FD4694}"/>
                  </a:ext>
                </a:extLst>
              </p:cNvPr>
              <p:cNvPicPr>
                <a:picLocks noChangeAspect="1"/>
              </p:cNvPicPr>
              <p:nvPr/>
            </p:nvPicPr>
            <p:blipFill>
              <a:blip r:embed="rId10">
                <a:extLst>
                  <a:ext uri="{28A0092B-C50C-407E-A947-70E740481C1C}">
                    <a14:useLocalDpi xmlns:a14="http://schemas.microsoft.com/office/drawing/2010/main" val="0"/>
                  </a:ext>
                </a:extLst>
              </a:blip>
              <a:srcRect l="16048" t="11002" r="5286" b="68164"/>
              <a:stretch/>
            </p:blipFill>
            <p:spPr>
              <a:xfrm>
                <a:off x="4866176" y="2552642"/>
                <a:ext cx="1371173" cy="288000"/>
              </a:xfrm>
              <a:prstGeom prst="rect">
                <a:avLst/>
              </a:prstGeom>
            </p:spPr>
          </p:pic>
          <p:grpSp>
            <p:nvGrpSpPr>
              <p:cNvPr id="13" name="Gruppo 12">
                <a:extLst>
                  <a:ext uri="{FF2B5EF4-FFF2-40B4-BE49-F238E27FC236}">
                    <a16:creationId xmlns:a16="http://schemas.microsoft.com/office/drawing/2014/main" id="{714A65B5-37CA-977B-1EE2-27760FC3C276}"/>
                  </a:ext>
                </a:extLst>
              </p:cNvPr>
              <p:cNvGrpSpPr/>
              <p:nvPr/>
            </p:nvGrpSpPr>
            <p:grpSpPr>
              <a:xfrm>
                <a:off x="848817" y="1997114"/>
                <a:ext cx="4077738" cy="2682738"/>
                <a:chOff x="848817" y="1997114"/>
                <a:chExt cx="4077738" cy="2682738"/>
              </a:xfrm>
            </p:grpSpPr>
            <p:sp>
              <p:nvSpPr>
                <p:cNvPr id="17" name="Rettangolo con angoli arrotondati 16">
                  <a:extLst>
                    <a:ext uri="{FF2B5EF4-FFF2-40B4-BE49-F238E27FC236}">
                      <a16:creationId xmlns:a16="http://schemas.microsoft.com/office/drawing/2014/main" id="{4C8CDEB3-11DF-7F7C-7995-FDC446A15BD7}"/>
                    </a:ext>
                  </a:extLst>
                </p:cNvPr>
                <p:cNvSpPr/>
                <p:nvPr/>
              </p:nvSpPr>
              <p:spPr>
                <a:xfrm>
                  <a:off x="848817" y="1997114"/>
                  <a:ext cx="3923781" cy="2682738"/>
                </a:xfrm>
                <a:prstGeom prst="roundRect">
                  <a:avLst>
                    <a:gd name="adj" fmla="val 7640"/>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con angoli arrotondati 17">
                  <a:extLst>
                    <a:ext uri="{FF2B5EF4-FFF2-40B4-BE49-F238E27FC236}">
                      <a16:creationId xmlns:a16="http://schemas.microsoft.com/office/drawing/2014/main" id="{2D8C73BE-77FF-6D7D-F9EF-90130F4304AD}"/>
                    </a:ext>
                  </a:extLst>
                </p:cNvPr>
                <p:cNvSpPr/>
                <p:nvPr/>
              </p:nvSpPr>
              <p:spPr>
                <a:xfrm>
                  <a:off x="992482" y="2161490"/>
                  <a:ext cx="761140" cy="406265"/>
                </a:xfrm>
                <a:prstGeom prst="roundRect">
                  <a:avLst>
                    <a:gd name="adj" fmla="val 23934"/>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latin typeface="Frutiger" panose="020B0500000000000000" pitchFamily="34" charset="0"/>
                    </a:rPr>
                    <a:t>bwd</a:t>
                  </a:r>
                  <a:endParaRPr lang="it-IT" sz="2000" b="1" dirty="0">
                    <a:latin typeface="Frutiger" panose="020B0500000000000000" pitchFamily="34" charset="0"/>
                  </a:endParaRPr>
                </a:p>
              </p:txBody>
            </p:sp>
            <p:pic>
              <p:nvPicPr>
                <p:cNvPr id="19" name="Immagine 18" descr="\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Backward sweep (\textit{bwd})}&#10;        \setstretch{1.1}&#10;        \KwData{$x^0$, $U = \{u^i\}_{i=0}^{N-1}$}&#10;        \KwResult{$G = \{(k^i, K^i)\}_{i=0}^{N-1}$}&#10;&#10;        Compute $X = \{x^i\}_{i=0}^{N}$\;&#10;        Compute $V^\prime_x = l_{f, x}(x^N)$ and $V^\prime_{xx} = l_{f, xx}(x^N)$\;&#10;&#10;        \For{$i = N-1, \dots, 0$} {&#10;            Compute $Q_u$, $Q_x$, $Q_{xx}$, $Q_{uu}$ and $Q_{xu}$\;&#10;            If necessary, regularize $Q_{uu}$\;&#10;            Compute $k^i$ and $K^i$\;&#10;            Compute $V_x$ and $V_{xx}$\;&#10;            Set $V'_x = V_x$ and $V'_{xx} = V_{xx}$\;&#10;        }&#10;\end{algorithm}&#10;&#10;&#10;\end{document}" title="IguanaTex Picture Display">
                  <a:extLst>
                    <a:ext uri="{FF2B5EF4-FFF2-40B4-BE49-F238E27FC236}">
                      <a16:creationId xmlns:a16="http://schemas.microsoft.com/office/drawing/2014/main" id="{3104E51F-BFBC-2F12-D9DE-9235785A84EA}"/>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rcRect t="28042" r="46755" b="2233"/>
                <a:stretch/>
              </p:blipFill>
              <p:spPr>
                <a:xfrm>
                  <a:off x="891167" y="2644500"/>
                  <a:ext cx="4035388" cy="1919221"/>
                </a:xfrm>
                <a:prstGeom prst="rect">
                  <a:avLst/>
                </a:prstGeom>
              </p:spPr>
            </p:pic>
          </p:grpSp>
          <p:sp>
            <p:nvSpPr>
              <p:cNvPr id="14" name="Freccia in giù 2132 2">
                <a:extLst>
                  <a:ext uri="{FF2B5EF4-FFF2-40B4-BE49-F238E27FC236}">
                    <a16:creationId xmlns:a16="http://schemas.microsoft.com/office/drawing/2014/main" id="{167A1268-CC44-DC38-7557-8215EC2BA5D1}"/>
                  </a:ext>
                </a:extLst>
              </p:cNvPr>
              <p:cNvSpPr/>
              <p:nvPr/>
            </p:nvSpPr>
            <p:spPr>
              <a:xfrm rot="16200000" flipH="1">
                <a:off x="5058414" y="3269537"/>
                <a:ext cx="356501" cy="740974"/>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2132 2">
                <a:extLst>
                  <a:ext uri="{FF2B5EF4-FFF2-40B4-BE49-F238E27FC236}">
                    <a16:creationId xmlns:a16="http://schemas.microsoft.com/office/drawing/2014/main" id="{856B50D6-F0D1-8CF2-D06E-B111C2840AF7}"/>
                  </a:ext>
                </a:extLst>
              </p:cNvPr>
              <p:cNvSpPr/>
              <p:nvPr/>
            </p:nvSpPr>
            <p:spPr>
              <a:xfrm rot="5400000" flipH="1">
                <a:off x="5058413" y="2783081"/>
                <a:ext cx="356501" cy="740974"/>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0" name="Gruppo 19">
              <a:extLst>
                <a:ext uri="{FF2B5EF4-FFF2-40B4-BE49-F238E27FC236}">
                  <a16:creationId xmlns:a16="http://schemas.microsoft.com/office/drawing/2014/main" id="{F0365985-C941-2F03-5FDB-8E492A6008FE}"/>
                </a:ext>
              </a:extLst>
            </p:cNvPr>
            <p:cNvGrpSpPr/>
            <p:nvPr/>
          </p:nvGrpSpPr>
          <p:grpSpPr>
            <a:xfrm>
              <a:off x="18087212" y="4452243"/>
              <a:ext cx="5695227" cy="2076617"/>
              <a:chOff x="838200" y="4561936"/>
              <a:chExt cx="5695227" cy="2076617"/>
            </a:xfrm>
          </p:grpSpPr>
          <p:pic>
            <p:nvPicPr>
              <p:cNvPr id="21" name="Immagine 20">
                <a:extLst>
                  <a:ext uri="{FF2B5EF4-FFF2-40B4-BE49-F238E27FC236}">
                    <a16:creationId xmlns:a16="http://schemas.microsoft.com/office/drawing/2014/main" id="{9EFD135B-E45C-51FC-0A3C-E32ADEDFD61E}"/>
                  </a:ext>
                </a:extLst>
              </p:cNvPr>
              <p:cNvPicPr>
                <a:picLocks noChangeAspect="1"/>
              </p:cNvPicPr>
              <p:nvPr/>
            </p:nvPicPr>
            <p:blipFill>
              <a:blip r:embed="rId10">
                <a:extLst>
                  <a:ext uri="{28A0092B-C50C-407E-A947-70E740481C1C}">
                    <a14:useLocalDpi xmlns:a14="http://schemas.microsoft.com/office/drawing/2010/main" val="0"/>
                  </a:ext>
                </a:extLst>
              </a:blip>
              <a:srcRect l="32919" t="11003" r="5286" b="70193"/>
              <a:stretch/>
            </p:blipFill>
            <p:spPr>
              <a:xfrm>
                <a:off x="3293559" y="6212350"/>
                <a:ext cx="1193320" cy="288000"/>
              </a:xfrm>
              <a:prstGeom prst="rect">
                <a:avLst/>
              </a:prstGeom>
            </p:spPr>
          </p:pic>
          <p:grpSp>
            <p:nvGrpSpPr>
              <p:cNvPr id="22" name="Gruppo 21">
                <a:extLst>
                  <a:ext uri="{FF2B5EF4-FFF2-40B4-BE49-F238E27FC236}">
                    <a16:creationId xmlns:a16="http://schemas.microsoft.com/office/drawing/2014/main" id="{1E91259D-92C6-1143-195F-D9D0C34425C3}"/>
                  </a:ext>
                </a:extLst>
              </p:cNvPr>
              <p:cNvGrpSpPr/>
              <p:nvPr/>
            </p:nvGrpSpPr>
            <p:grpSpPr>
              <a:xfrm>
                <a:off x="838200" y="4561936"/>
                <a:ext cx="2358638" cy="2076617"/>
                <a:chOff x="835986" y="4824608"/>
                <a:chExt cx="2358638" cy="2076617"/>
              </a:xfrm>
            </p:grpSpPr>
            <p:sp>
              <p:nvSpPr>
                <p:cNvPr id="28" name="Rettangolo con angoli arrotondati 27">
                  <a:extLst>
                    <a:ext uri="{FF2B5EF4-FFF2-40B4-BE49-F238E27FC236}">
                      <a16:creationId xmlns:a16="http://schemas.microsoft.com/office/drawing/2014/main" id="{2027B7EE-398F-4D10-EF8D-617775A99D58}"/>
                    </a:ext>
                  </a:extLst>
                </p:cNvPr>
                <p:cNvSpPr/>
                <p:nvPr/>
              </p:nvSpPr>
              <p:spPr>
                <a:xfrm>
                  <a:off x="835986" y="4824608"/>
                  <a:ext cx="2355081" cy="2076617"/>
                </a:xfrm>
                <a:prstGeom prst="roundRect">
                  <a:avLst>
                    <a:gd name="adj" fmla="val 7640"/>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304AEC83-0119-0D05-9AD4-C14CE056808E}"/>
                    </a:ext>
                  </a:extLst>
                </p:cNvPr>
                <p:cNvSpPr/>
                <p:nvPr/>
              </p:nvSpPr>
              <p:spPr>
                <a:xfrm>
                  <a:off x="987098" y="4961728"/>
                  <a:ext cx="761140" cy="406265"/>
                </a:xfrm>
                <a:prstGeom prst="roundRect">
                  <a:avLst>
                    <a:gd name="adj" fmla="val 23934"/>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latin typeface="Frutiger" panose="020B0500000000000000" pitchFamily="34" charset="0"/>
                    </a:rPr>
                    <a:t>fwd</a:t>
                  </a:r>
                  <a:endParaRPr lang="it-IT" sz="2000" b="1" dirty="0">
                    <a:latin typeface="Frutiger" panose="020B0500000000000000" pitchFamily="34" charset="0"/>
                  </a:endParaRPr>
                </a:p>
              </p:txBody>
            </p:sp>
            <p:pic>
              <p:nvPicPr>
                <p:cNvPr id="32" name="Immagine 31" descr="\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pagestyle{empty}&#10;\begin{document}&#10;&#10;&#10;\begin{algorithm}[H]&#10;        \caption{Forward sweep (\textit{fwd})}&#10;        \label{alg:fwd}&#10;        \setstretch{1.1}&#10;        \KwData{$x^0$, $\overline{U} = \{\overline{u}^i\}_{i=0}^{N-1}$, \\ $G = \{(k^i, K^i)\}_{i=0}^{N-1}$, $\alpha$}&#10;        \KwResult{$U = \{u^i\}_{i=0}^{N-1}$}&#10;&#10;        Compute $\overline{X} = \{\overline{x}^i\}_{i=0}^{N}$\;&#10;&#10;        \For{$i = 0, \dots, N-1$} {&#10;            Compute $u^i$\;&#10;            Constrain $u^i$\;&#10;            Compute $x^{i+1}$\;&#10;        }&#10;    \end{algorithm}&#10;&#10;&#10;&#10;\end{document}" title="IguanaTex Picture Display">
                  <a:extLst>
                    <a:ext uri="{FF2B5EF4-FFF2-40B4-BE49-F238E27FC236}">
                      <a16:creationId xmlns:a16="http://schemas.microsoft.com/office/drawing/2014/main" id="{DD4E9B93-CE41-AA8E-BC85-6307BFCE2296}"/>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rcRect t="43653" r="69711" b="3112"/>
                <a:stretch/>
              </p:blipFill>
              <p:spPr>
                <a:xfrm>
                  <a:off x="858479" y="5525439"/>
                  <a:ext cx="2336145" cy="1238426"/>
                </a:xfrm>
                <a:prstGeom prst="rect">
                  <a:avLst/>
                </a:prstGeom>
              </p:spPr>
            </p:pic>
          </p:grpSp>
          <p:sp>
            <p:nvSpPr>
              <p:cNvPr id="23" name="Freccia in giù 2132 2">
                <a:extLst>
                  <a:ext uri="{FF2B5EF4-FFF2-40B4-BE49-F238E27FC236}">
                    <a16:creationId xmlns:a16="http://schemas.microsoft.com/office/drawing/2014/main" id="{A236D5DA-5DD1-6FA3-8D08-D191582FC702}"/>
                  </a:ext>
                </a:extLst>
              </p:cNvPr>
              <p:cNvSpPr/>
              <p:nvPr/>
            </p:nvSpPr>
            <p:spPr>
              <a:xfrm rot="16200000" flipH="1">
                <a:off x="3480877" y="5506790"/>
                <a:ext cx="356501" cy="740974"/>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in giù 2132 2">
                <a:extLst>
                  <a:ext uri="{FF2B5EF4-FFF2-40B4-BE49-F238E27FC236}">
                    <a16:creationId xmlns:a16="http://schemas.microsoft.com/office/drawing/2014/main" id="{695419E7-60F9-EE2F-710F-7C6257BEA2BC}"/>
                  </a:ext>
                </a:extLst>
              </p:cNvPr>
              <p:cNvSpPr/>
              <p:nvPr/>
            </p:nvSpPr>
            <p:spPr>
              <a:xfrm rot="5400000" flipH="1">
                <a:off x="3480876" y="5020334"/>
                <a:ext cx="356501" cy="740974"/>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Immagine 24" descr="Immagine che contiene Carattere, tipografia, calligrafia, bianco&#10;&#10;Descrizione generata automaticamente">
                <a:extLst>
                  <a:ext uri="{FF2B5EF4-FFF2-40B4-BE49-F238E27FC236}">
                    <a16:creationId xmlns:a16="http://schemas.microsoft.com/office/drawing/2014/main" id="{8BE64197-7D20-AAE7-594B-CF41E4AE624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44393" y="4763581"/>
                <a:ext cx="1630126" cy="324000"/>
              </a:xfrm>
              <a:prstGeom prst="rect">
                <a:avLst/>
              </a:prstGeom>
            </p:spPr>
          </p:pic>
          <p:pic>
            <p:nvPicPr>
              <p:cNvPr id="26" name="Immagine 25">
                <a:extLst>
                  <a:ext uri="{FF2B5EF4-FFF2-40B4-BE49-F238E27FC236}">
                    <a16:creationId xmlns:a16="http://schemas.microsoft.com/office/drawing/2014/main" id="{8B2F698E-1A6A-509E-FAA2-F636A62C6EC4}"/>
                  </a:ext>
                </a:extLst>
              </p:cNvPr>
              <p:cNvPicPr>
                <a:picLocks noChangeAspect="1"/>
              </p:cNvPicPr>
              <p:nvPr/>
            </p:nvPicPr>
            <p:blipFill>
              <a:blip r:embed="rId14"/>
              <a:srcRect l="26425" t="13782" r="21626" b="16189"/>
              <a:stretch/>
            </p:blipFill>
            <p:spPr>
              <a:xfrm>
                <a:off x="4939239" y="4936273"/>
                <a:ext cx="45720" cy="95251"/>
              </a:xfrm>
              <a:prstGeom prst="rect">
                <a:avLst/>
              </a:prstGeom>
            </p:spPr>
          </p:pic>
          <p:pic>
            <p:nvPicPr>
              <p:cNvPr id="27" name="Immagine 26">
                <a:extLst>
                  <a:ext uri="{FF2B5EF4-FFF2-40B4-BE49-F238E27FC236}">
                    <a16:creationId xmlns:a16="http://schemas.microsoft.com/office/drawing/2014/main" id="{570E3AE1-42BB-3A37-C671-E72D7D75B20C}"/>
                  </a:ext>
                </a:extLst>
              </p:cNvPr>
              <p:cNvPicPr>
                <a:picLocks noChangeAspect="1"/>
              </p:cNvPicPr>
              <p:nvPr/>
            </p:nvPicPr>
            <p:blipFill rotWithShape="1">
              <a:blip r:embed="rId10">
                <a:extLst>
                  <a:ext uri="{28A0092B-C50C-407E-A947-70E740481C1C}">
                    <a14:useLocalDpi xmlns:a14="http://schemas.microsoft.com/office/drawing/2010/main" val="0"/>
                  </a:ext>
                </a:extLst>
              </a:blip>
              <a:srcRect t="72831" r="9183" b="5876"/>
              <a:stretch/>
            </p:blipFill>
            <p:spPr>
              <a:xfrm>
                <a:off x="4984679" y="4789201"/>
                <a:ext cx="1548748" cy="288000"/>
              </a:xfrm>
              <a:prstGeom prst="rect">
                <a:avLst/>
              </a:prstGeom>
            </p:spPr>
          </p:pic>
        </p:grpSp>
      </p:grpSp>
      <p:grpSp>
        <p:nvGrpSpPr>
          <p:cNvPr id="68" name="Gruppo 67">
            <a:extLst>
              <a:ext uri="{FF2B5EF4-FFF2-40B4-BE49-F238E27FC236}">
                <a16:creationId xmlns:a16="http://schemas.microsoft.com/office/drawing/2014/main" id="{45DB687D-F0F2-7884-721E-0830C777EE57}"/>
              </a:ext>
            </a:extLst>
          </p:cNvPr>
          <p:cNvGrpSpPr/>
          <p:nvPr/>
        </p:nvGrpSpPr>
        <p:grpSpPr>
          <a:xfrm>
            <a:off x="12403953" y="1624736"/>
            <a:ext cx="6558739" cy="3891280"/>
            <a:chOff x="7041879" y="1625991"/>
            <a:chExt cx="6558739" cy="3891280"/>
          </a:xfrm>
        </p:grpSpPr>
        <p:grpSp>
          <p:nvGrpSpPr>
            <p:cNvPr id="69" name="Gruppo 68">
              <a:extLst>
                <a:ext uri="{FF2B5EF4-FFF2-40B4-BE49-F238E27FC236}">
                  <a16:creationId xmlns:a16="http://schemas.microsoft.com/office/drawing/2014/main" id="{E1824869-32F7-0CAA-1D53-E091F3E1FA0B}"/>
                </a:ext>
              </a:extLst>
            </p:cNvPr>
            <p:cNvGrpSpPr/>
            <p:nvPr/>
          </p:nvGrpSpPr>
          <p:grpSpPr>
            <a:xfrm>
              <a:off x="7041879" y="1625991"/>
              <a:ext cx="4719592" cy="3891280"/>
              <a:chOff x="1618601" y="2103120"/>
              <a:chExt cx="4719592" cy="3891280"/>
            </a:xfrm>
          </p:grpSpPr>
          <p:sp>
            <p:nvSpPr>
              <p:cNvPr id="75" name="Rettangolo con angoli arrotondati 74">
                <a:extLst>
                  <a:ext uri="{FF2B5EF4-FFF2-40B4-BE49-F238E27FC236}">
                    <a16:creationId xmlns:a16="http://schemas.microsoft.com/office/drawing/2014/main" id="{06D6670F-B51A-B2FB-B3D9-6CC892870190}"/>
                  </a:ext>
                </a:extLst>
              </p:cNvPr>
              <p:cNvSpPr/>
              <p:nvPr/>
            </p:nvSpPr>
            <p:spPr>
              <a:xfrm>
                <a:off x="1618601" y="2103120"/>
                <a:ext cx="4719592" cy="3891280"/>
              </a:xfrm>
              <a:prstGeom prst="roundRect">
                <a:avLst>
                  <a:gd name="adj" fmla="val 6681"/>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Rettangolo con angoli arrotondati 75">
                <a:extLst>
                  <a:ext uri="{FF2B5EF4-FFF2-40B4-BE49-F238E27FC236}">
                    <a16:creationId xmlns:a16="http://schemas.microsoft.com/office/drawing/2014/main" id="{0D441EB9-1514-6FD6-1DE2-0AA42A077BD0}"/>
                  </a:ext>
                </a:extLst>
              </p:cNvPr>
              <p:cNvSpPr/>
              <p:nvPr/>
            </p:nvSpPr>
            <p:spPr>
              <a:xfrm>
                <a:off x="1771598" y="2272980"/>
                <a:ext cx="761140" cy="406265"/>
              </a:xfrm>
              <a:prstGeom prst="roundRect">
                <a:avLst>
                  <a:gd name="adj" fmla="val 23934"/>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ddp</a:t>
                </a:r>
              </a:p>
            </p:txBody>
          </p:sp>
          <p:pic>
            <p:nvPicPr>
              <p:cNvPr id="77" name="Immagine 76" descr="\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DDP iteration (\textit{ddp})}&#10;        \label{alg:ddp}&#10;        \setstretch{1.1}&#10;        \KwData{$x^0$, $U_{\text{init}} = \{u_{\text{init}}^i\}_{i=0}^{N-1}$}&#10;        \KwResult{$U^\star = \{u^{\star,i}\}_{i=0}^{N-1}$}&#10;        Initialize $U = U_{\text{init}}$\;&#10;    &#10;        \Repeat{$\alpha \approx 0$} {&#10;            Compute the cost $J$\;&#10;            Perform a backward sweep $G = \textit{bwd}(x^0, U)$\;&#10;    &#10;            Reset $\alpha$\;&#10;            \Repeat{$\alpha \approx 0 \lor J' &lt; J$}{&#10;                Perform a forward sweep $U^\prime = \textit{fwd}(x^0, U, G, \alpha)$\;&#10;                Compute the cost $J^\prime$ with $U^\prime$\;&#10;                Halve $\alpha$\;&#10;            }&#10;            Set $U = U^\prime$\;&#10;        }&#10;        Set $U^\star = U$\;&#10;    \end{algorithm}&#10;&#10;&#10;\end{document}" title="IguanaTex Picture Display">
                <a:extLst>
                  <a:ext uri="{FF2B5EF4-FFF2-40B4-BE49-F238E27FC236}">
                    <a16:creationId xmlns:a16="http://schemas.microsoft.com/office/drawing/2014/main" id="{DBAF515A-9C4F-69D9-B74B-45ED3B7497DF}"/>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rcRect t="20791" r="40229" b="1101"/>
              <a:stretch/>
            </p:blipFill>
            <p:spPr>
              <a:xfrm>
                <a:off x="1723630" y="2803780"/>
                <a:ext cx="4569410" cy="3058160"/>
              </a:xfrm>
              <a:prstGeom prst="rect">
                <a:avLst/>
              </a:prstGeom>
            </p:spPr>
          </p:pic>
        </p:grpSp>
        <p:pic>
          <p:nvPicPr>
            <p:cNvPr id="70" name="Immagine 69" descr="\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DDP iteration (\textit{ddp})}&#10;        \label{alg:ddp}&#10;        \setstretch{1.1}&#10;        \KwData{$x^0$, $U_{\text{init}} = \{u_{\text{init}}^i\}_{i=0}^{N-1}$}&#10;        \KwResult{$U^\star = \{u^{\star,i}\}_{i=0}^{N-1}$}&#10;        Initialize $U = U_{\text{init}}$\;&#10;    &#10;        \Repeat{$\alpha \approx 0$} {&#10;            Compute the cost $J$\;&#10;            Perform a backward sweep $G = \textit{bwd}(x^0, U)$\;&#10;    &#10;            Reset $\alpha$\;&#10;            \Repeat{$\alpha \approx 0 \lor J' &lt; J$}{&#10;                Perform a forward sweep $U^\prime = \textit{fwd}(x^0, U, G, \alpha)$\;&#10;                Compute the cost $J^\prime$ with $U^\prime$\;&#10;                Halve $\alpha$\;&#10;            }&#10;            Set $U = U^\prime$\;&#10;        }&#10;        Set $U^\star = U$\;&#10;    \end{algorithm}&#10;&#10;&#10;\end{document}" title="IguanaTex Picture Display">
              <a:extLst>
                <a:ext uri="{FF2B5EF4-FFF2-40B4-BE49-F238E27FC236}">
                  <a16:creationId xmlns:a16="http://schemas.microsoft.com/office/drawing/2014/main" id="{753729C1-115C-0822-2A51-297F571B0E9B}"/>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rcRect l="12373" t="13926" r="70724" b="80225"/>
            <a:stretch/>
          </p:blipFill>
          <p:spPr>
            <a:xfrm>
              <a:off x="11821347" y="4188072"/>
              <a:ext cx="1292225" cy="228972"/>
            </a:xfrm>
            <a:prstGeom prst="rect">
              <a:avLst/>
            </a:prstGeom>
          </p:spPr>
        </p:pic>
        <p:pic>
          <p:nvPicPr>
            <p:cNvPr id="71" name="Immagine 70" descr="\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DDP iteration (\textit{ddp})}&#10;        \label{alg:ddp}&#10;        \setstretch{1.1}&#10;        \KwData{$x^0$, $U_{\text{init}} = \{u_{\text{init}}^i\}_{i=0}^{N-1}$}&#10;        \KwResult{$U^\star = \{u^{\star,i}\}_{i=0}^{N-1}$}&#10;        Initialize $U = U_{\text{init}}$\;&#10;    &#10;        \Repeat{$\alpha \approx 0$} {&#10;            Compute the cost $J$\;&#10;            Perform a backward sweep $G = \textit{bwd}(x^0, U)$\;&#10;    &#10;            Reset $\alpha$\;&#10;            \Repeat{$\alpha \approx 0 \lor J' &lt; J$}{&#10;                Perform a forward sweep $U^\prime = \textit{fwd}(x^0, U, G, \alpha)$\;&#10;                Compute the cost $J^\prime$ with $U^\prime$\;&#10;                Halve $\alpha$\;&#10;            }&#10;            Set $U = U^\prime$\;&#10;        }&#10;        Set $U^\star = U$\;&#10;    \end{algorithm}&#10;&#10;&#10;\end{document}" title="IguanaTex Picture Display">
              <a:extLst>
                <a:ext uri="{FF2B5EF4-FFF2-40B4-BE49-F238E27FC236}">
                  <a16:creationId xmlns:a16="http://schemas.microsoft.com/office/drawing/2014/main" id="{EFFCC742-7C09-2727-EC48-3CD38C4C85F0}"/>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rcRect l="10448" t="7534" r="66278" b="86238"/>
            <a:stretch/>
          </p:blipFill>
          <p:spPr>
            <a:xfrm>
              <a:off x="11821347" y="2841367"/>
              <a:ext cx="1779271" cy="243839"/>
            </a:xfrm>
            <a:prstGeom prst="rect">
              <a:avLst/>
            </a:prstGeom>
          </p:spPr>
        </p:pic>
        <p:grpSp>
          <p:nvGrpSpPr>
            <p:cNvPr id="72" name="Gruppo 71">
              <a:extLst>
                <a:ext uri="{FF2B5EF4-FFF2-40B4-BE49-F238E27FC236}">
                  <a16:creationId xmlns:a16="http://schemas.microsoft.com/office/drawing/2014/main" id="{6A98D84C-29FB-40E4-9B5B-EA350EF9B992}"/>
                </a:ext>
              </a:extLst>
            </p:cNvPr>
            <p:cNvGrpSpPr/>
            <p:nvPr/>
          </p:nvGrpSpPr>
          <p:grpSpPr>
            <a:xfrm flipH="1">
              <a:off x="11866499" y="3215160"/>
              <a:ext cx="740975" cy="842957"/>
              <a:chOff x="6472254" y="3188730"/>
              <a:chExt cx="740975" cy="842957"/>
            </a:xfrm>
          </p:grpSpPr>
          <p:sp>
            <p:nvSpPr>
              <p:cNvPr id="73" name="Freccia in giù 2132 2">
                <a:extLst>
                  <a:ext uri="{FF2B5EF4-FFF2-40B4-BE49-F238E27FC236}">
                    <a16:creationId xmlns:a16="http://schemas.microsoft.com/office/drawing/2014/main" id="{4CA3D125-7E25-9F9B-BDF9-2A5DF975FD25}"/>
                  </a:ext>
                </a:extLst>
              </p:cNvPr>
              <p:cNvSpPr/>
              <p:nvPr/>
            </p:nvSpPr>
            <p:spPr>
              <a:xfrm rot="5400000">
                <a:off x="6664490" y="3482950"/>
                <a:ext cx="356501" cy="740974"/>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Freccia in giù 2132 2">
                <a:extLst>
                  <a:ext uri="{FF2B5EF4-FFF2-40B4-BE49-F238E27FC236}">
                    <a16:creationId xmlns:a16="http://schemas.microsoft.com/office/drawing/2014/main" id="{BEECD6E8-5BC3-35ED-C2E5-93957F3F026D}"/>
                  </a:ext>
                </a:extLst>
              </p:cNvPr>
              <p:cNvSpPr/>
              <p:nvPr/>
            </p:nvSpPr>
            <p:spPr>
              <a:xfrm rot="16200000">
                <a:off x="6664491" y="2996494"/>
                <a:ext cx="356501" cy="740974"/>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grpSp>
        <p:nvGrpSpPr>
          <p:cNvPr id="78" name="Gruppo 77">
            <a:extLst>
              <a:ext uri="{FF2B5EF4-FFF2-40B4-BE49-F238E27FC236}">
                <a16:creationId xmlns:a16="http://schemas.microsoft.com/office/drawing/2014/main" id="{DC9FF4DD-15EC-73E2-A270-288CD5BE12CE}"/>
              </a:ext>
            </a:extLst>
          </p:cNvPr>
          <p:cNvGrpSpPr>
            <a:grpSpLocks noChangeAspect="1"/>
          </p:cNvGrpSpPr>
          <p:nvPr/>
        </p:nvGrpSpPr>
        <p:grpSpPr>
          <a:xfrm>
            <a:off x="3798490" y="2344001"/>
            <a:ext cx="4595019" cy="2712720"/>
            <a:chOff x="7426960" y="3484880"/>
            <a:chExt cx="4595019" cy="2712720"/>
          </a:xfrm>
        </p:grpSpPr>
        <p:sp>
          <p:nvSpPr>
            <p:cNvPr id="79" name="Rettangolo con angoli arrotondati 78">
              <a:extLst>
                <a:ext uri="{FF2B5EF4-FFF2-40B4-BE49-F238E27FC236}">
                  <a16:creationId xmlns:a16="http://schemas.microsoft.com/office/drawing/2014/main" id="{0E1A6754-D929-185B-D4AE-FD8235C6038E}"/>
                </a:ext>
              </a:extLst>
            </p:cNvPr>
            <p:cNvSpPr/>
            <p:nvPr/>
          </p:nvSpPr>
          <p:spPr>
            <a:xfrm>
              <a:off x="7426960" y="3484880"/>
              <a:ext cx="4595019" cy="2712720"/>
            </a:xfrm>
            <a:prstGeom prst="roundRect">
              <a:avLst>
                <a:gd name="adj" fmla="val 7640"/>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Rettangolo con angoli arrotondati 79">
              <a:extLst>
                <a:ext uri="{FF2B5EF4-FFF2-40B4-BE49-F238E27FC236}">
                  <a16:creationId xmlns:a16="http://schemas.microsoft.com/office/drawing/2014/main" id="{9D5D587D-A88B-3B01-61D2-B952C3CA1DA4}"/>
                </a:ext>
              </a:extLst>
            </p:cNvPr>
            <p:cNvSpPr/>
            <p:nvPr/>
          </p:nvSpPr>
          <p:spPr>
            <a:xfrm>
              <a:off x="7596808" y="3642495"/>
              <a:ext cx="761140" cy="406265"/>
            </a:xfrm>
            <a:prstGeom prst="roundRect">
              <a:avLst>
                <a:gd name="adj" fmla="val 23934"/>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latin typeface="Frutiger" panose="020B0500000000000000" pitchFamily="34" charset="0"/>
                </a:rPr>
                <a:t>rhc</a:t>
              </a:r>
              <a:endParaRPr lang="it-IT" sz="2000" b="1" dirty="0">
                <a:latin typeface="Frutiger" panose="020B0500000000000000" pitchFamily="34" charset="0"/>
              </a:endParaRPr>
            </a:p>
          </p:txBody>
        </p:sp>
        <p:pic>
          <p:nvPicPr>
            <p:cNvPr id="81" name="Immagine 80" descr="\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pagestyle{empty}&#10;\begin{document}&#10;&#10;&#10;\begin{algorithm}[H]&#10;        \caption{Receding-horizon control}&#10;        \label{alg:rh}&#10;        \setstretch{1.1}&#10;        Initialize $U_{\text{init}} = \{0\}_{i=0}^{N-1}$\;&#10;&#10;        \Repeat{termination condition} {&#10;            Measure the current state $x$\;&#10;            Perform a DDP iteration $U^\star = \textit{ddp}(x, U_{\text{init}})$\;&#10;            Apply the first control input $u^{\star,0}$ to the system\;&#10;            Set $U_{\text{init}} = \{u^{\star,i}\}_{i=1}^{N-1}$\;&#10;            Append $\{u^{\star,N}\}$ to $U_{\text{init}}$\;&#10;        }&#10;    \end{algorithm}&#10;&#10;&#10;&#10;\end{document}" title="IguanaTex Picture Display">
              <a:extLst>
                <a:ext uri="{FF2B5EF4-FFF2-40B4-BE49-F238E27FC236}">
                  <a16:creationId xmlns:a16="http://schemas.microsoft.com/office/drawing/2014/main" id="{FC3370EF-F774-8163-C122-AAA87683F0A5}"/>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rcRect t="12502" r="43142" b="1087"/>
            <a:stretch/>
          </p:blipFill>
          <p:spPr>
            <a:xfrm>
              <a:off x="7498807" y="4138760"/>
              <a:ext cx="4409094" cy="1961685"/>
            </a:xfrm>
            <a:prstGeom prst="rect">
              <a:avLst/>
            </a:prstGeom>
          </p:spPr>
        </p:pic>
      </p:grpSp>
    </p:spTree>
    <p:extLst>
      <p:ext uri="{BB962C8B-B14F-4D97-AF65-F5344CB8AC3E}">
        <p14:creationId xmlns:p14="http://schemas.microsoft.com/office/powerpoint/2010/main" val="255068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8"/>
                                        </p:tgtEl>
                                      </p:cBhvr>
                                      <p:by x="50000" y="50000"/>
                                    </p:animScale>
                                  </p:childTnLst>
                                </p:cTn>
                              </p:par>
                              <p:par>
                                <p:cTn id="7" presetID="35" presetClass="path" presetSubtype="0" accel="50000" decel="50000" fill="hold" nodeType="withEffect">
                                  <p:stCondLst>
                                    <p:cond delay="0"/>
                                  </p:stCondLst>
                                  <p:childTnLst>
                                    <p:animMotion origin="layout" path="M 0 -3.33333E-6 L -0.3349 -3.33333E-6 " pathEditMode="relative" rAng="0" ptsTypes="AA">
                                      <p:cBhvr>
                                        <p:cTn id="8" dur="1000" fill="hold"/>
                                        <p:tgtEl>
                                          <p:spTgt spid="78"/>
                                        </p:tgtEl>
                                        <p:attrNameLst>
                                          <p:attrName>ppt_x</p:attrName>
                                          <p:attrName>ppt_y</p:attrName>
                                        </p:attrNameLst>
                                      </p:cBhvr>
                                      <p:rCtr x="-16745" y="0"/>
                                    </p:animMotion>
                                  </p:childTnLst>
                                </p:cTn>
                              </p:par>
                              <p:par>
                                <p:cTn id="9" presetID="35" presetClass="path" presetSubtype="0" accel="50000" decel="50000" fill="hold" nodeType="withEffect">
                                  <p:stCondLst>
                                    <p:cond delay="0"/>
                                  </p:stCondLst>
                                  <p:childTnLst>
                                    <p:animMotion origin="layout" path="M 1.875E-6 -1.85185E-6 L -0.71094 -1.85185E-6 " pathEditMode="relative" rAng="0" ptsTypes="AA">
                                      <p:cBhvr>
                                        <p:cTn id="10" dur="1000" fill="hold"/>
                                        <p:tgtEl>
                                          <p:spTgt spid="68"/>
                                        </p:tgtEl>
                                        <p:attrNameLst>
                                          <p:attrName>ppt_x</p:attrName>
                                          <p:attrName>ppt_y</p:attrName>
                                        </p:attrNameLst>
                                      </p:cBhvr>
                                      <p:rCtr x="-35547"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3349 -3.33333E-6 L -0.69466 -3.33333E-6 " pathEditMode="relative" rAng="0" ptsTypes="AA">
                                      <p:cBhvr>
                                        <p:cTn id="14" dur="1000" fill="hold"/>
                                        <p:tgtEl>
                                          <p:spTgt spid="78"/>
                                        </p:tgtEl>
                                        <p:attrNameLst>
                                          <p:attrName>ppt_x</p:attrName>
                                          <p:attrName>ppt_y</p:attrName>
                                        </p:attrNameLst>
                                      </p:cBhvr>
                                      <p:rCtr x="-17982" y="0"/>
                                    </p:animMotion>
                                  </p:childTnLst>
                                </p:cTn>
                              </p:par>
                              <p:par>
                                <p:cTn id="15" presetID="6" presetClass="emph" presetSubtype="0" fill="hold" nodeType="withEffect">
                                  <p:stCondLst>
                                    <p:cond delay="0"/>
                                  </p:stCondLst>
                                  <p:childTnLst>
                                    <p:animScale>
                                      <p:cBhvr>
                                        <p:cTn id="16" dur="1000" fill="hold"/>
                                        <p:tgtEl>
                                          <p:spTgt spid="78"/>
                                        </p:tgtEl>
                                      </p:cBhvr>
                                      <p:by x="25000" y="25000"/>
                                    </p:animScale>
                                  </p:childTnLst>
                                </p:cTn>
                              </p:par>
                              <p:par>
                                <p:cTn id="17" presetID="35" presetClass="path" presetSubtype="0" accel="50000" decel="50000" fill="hold" nodeType="withEffect">
                                  <p:stCondLst>
                                    <p:cond delay="0"/>
                                  </p:stCondLst>
                                  <p:childTnLst>
                                    <p:animMotion origin="layout" path="M -0.71094 -1.85185E-6 L -1.08164 -1.85185E-6 " pathEditMode="relative" rAng="0" ptsTypes="AA">
                                      <p:cBhvr>
                                        <p:cTn id="18" dur="1000" fill="hold"/>
                                        <p:tgtEl>
                                          <p:spTgt spid="68"/>
                                        </p:tgtEl>
                                        <p:attrNameLst>
                                          <p:attrName>ppt_x</p:attrName>
                                          <p:attrName>ppt_y</p:attrName>
                                        </p:attrNameLst>
                                      </p:cBhvr>
                                      <p:rCtr x="-18542" y="0"/>
                                    </p:animMotion>
                                  </p:childTnLst>
                                </p:cTn>
                              </p:par>
                              <p:par>
                                <p:cTn id="19" presetID="6" presetClass="emph" presetSubtype="0" fill="hold" nodeType="withEffect">
                                  <p:stCondLst>
                                    <p:cond delay="0"/>
                                  </p:stCondLst>
                                  <p:childTnLst>
                                    <p:animScale>
                                      <p:cBhvr>
                                        <p:cTn id="20" dur="1000" fill="hold"/>
                                        <p:tgtEl>
                                          <p:spTgt spid="68"/>
                                        </p:tgtEl>
                                      </p:cBhvr>
                                      <p:by x="50000" y="50000"/>
                                    </p:animScale>
                                  </p:childTnLst>
                                </p:cTn>
                              </p:par>
                              <p:par>
                                <p:cTn id="21" presetID="35" presetClass="path" presetSubtype="0" accel="50000" decel="50000" fill="hold" nodeType="withEffect">
                                  <p:stCondLst>
                                    <p:cond delay="0"/>
                                  </p:stCondLst>
                                  <p:childTnLst>
                                    <p:animMotion origin="layout" path="M -0.46563 2.22222E-6 L -1.10391 2.22222E-6 " pathEditMode="relative" rAng="0" ptsTypes="AA">
                                      <p:cBhvr>
                                        <p:cTn id="22" dur="1000" fill="hold"/>
                                        <p:tgtEl>
                                          <p:spTgt spid="33"/>
                                        </p:tgtEl>
                                        <p:attrNameLst>
                                          <p:attrName>ppt_x</p:attrName>
                                          <p:attrName>ppt_y</p:attrName>
                                        </p:attrNameLst>
                                      </p:cBhvr>
                                      <p:rCtr x="-319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en-US" sz="1800" b="1" dirty="0">
                <a:solidFill>
                  <a:schemeClr val="bg1"/>
                </a:solidFill>
                <a:latin typeface="Frutiger" panose="020B0500000000000000" pitchFamily="34" charset="0"/>
              </a:rPr>
              <a:t>4 Control of underactuated robots</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rgbClr val="DABEC2"/>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Differential dynamic programming</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Optimal controller</a:t>
            </a:r>
          </a:p>
          <a:p>
            <a:pPr marL="457200" indent="-457200">
              <a:lnSpc>
                <a:spcPct val="150000"/>
              </a:lnSpc>
              <a:buFont typeface="+mj-lt"/>
              <a:buAutoNum type="arabicPeriod"/>
            </a:pPr>
            <a:r>
              <a:rPr lang="en-US" sz="2400" b="1" dirty="0">
                <a:solidFill>
                  <a:schemeClr val="bg1"/>
                </a:solidFill>
                <a:latin typeface="Frutiger" panose="020B0500000000000000" pitchFamily="34" charset="0"/>
              </a:rPr>
              <a:t>Control of underactuated robots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105344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804CCA0-5BA5-8364-E05A-0B8E3F5887A8}"/>
              </a:ext>
            </a:extLst>
          </p:cNvPr>
          <p:cNvPicPr>
            <a:picLocks noChangeAspect="1"/>
          </p:cNvPicPr>
          <p:nvPr/>
        </p:nvPicPr>
        <p:blipFill>
          <a:blip r:embed="rId8"/>
          <a:stretch>
            <a:fillRect/>
          </a:stretch>
        </p:blipFill>
        <p:spPr>
          <a:xfrm>
            <a:off x="8988306" y="1235452"/>
            <a:ext cx="2612097" cy="2426270"/>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Mathematical model &amp; control </a:t>
            </a:r>
            <a:r>
              <a:rPr lang="it-IT" sz="3600" b="1" dirty="0" err="1">
                <a:solidFill>
                  <a:srgbClr val="822433"/>
                </a:solidFill>
                <a:latin typeface="Frutiger" panose="020B0500000000000000" pitchFamily="34" charset="0"/>
              </a:rPr>
              <a:t>objective</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a:stretch/>
        </p:blipFill>
        <p:spPr>
          <a:xfrm>
            <a:off x="838200" y="0"/>
            <a:ext cx="1175327" cy="1399049"/>
          </a:xfrm>
        </p:spPr>
      </p:pic>
      <p:pic>
        <p:nvPicPr>
          <p:cNvPr id="28" name="Immagine 27" descr="\documentclass{article}&#10;\usepackage{amsmath}&#10;\pagestyle{empty}&#10;\begin{document}&#10;&#10;$M(q) \ddot{q} + B \dot{q} + c(q, \dot{q}) + e(q) = u=$&#10;&#10;&#10;\end{document}" title="IguanaTex Picture Display">
            <a:extLst>
              <a:ext uri="{FF2B5EF4-FFF2-40B4-BE49-F238E27FC236}">
                <a16:creationId xmlns:a16="http://schemas.microsoft.com/office/drawing/2014/main" id="{C53B1898-342A-48F8-B033-ECF2CED69490}"/>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60790" y="1972228"/>
            <a:ext cx="5463907" cy="367282"/>
          </a:xfrm>
          <a:prstGeom prst="rect">
            <a:avLst/>
          </a:prstGeom>
        </p:spPr>
      </p:pic>
      <p:cxnSp>
        <p:nvCxnSpPr>
          <p:cNvPr id="9" name="Connettore 2 8">
            <a:extLst>
              <a:ext uri="{FF2B5EF4-FFF2-40B4-BE49-F238E27FC236}">
                <a16:creationId xmlns:a16="http://schemas.microsoft.com/office/drawing/2014/main" id="{A39BD8EB-A5B6-41F8-EF9F-50B5166FA43F}"/>
              </a:ext>
            </a:extLst>
          </p:cNvPr>
          <p:cNvCxnSpPr>
            <a:cxnSpLocks/>
          </p:cNvCxnSpPr>
          <p:nvPr/>
        </p:nvCxnSpPr>
        <p:spPr>
          <a:xfrm>
            <a:off x="1319585" y="2412560"/>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ttore 2 10">
            <a:extLst>
              <a:ext uri="{FF2B5EF4-FFF2-40B4-BE49-F238E27FC236}">
                <a16:creationId xmlns:a16="http://schemas.microsoft.com/office/drawing/2014/main" id="{693E6CE9-6690-AE8A-D7DA-F1461818EB5F}"/>
              </a:ext>
            </a:extLst>
          </p:cNvPr>
          <p:cNvCxnSpPr>
            <a:cxnSpLocks/>
          </p:cNvCxnSpPr>
          <p:nvPr/>
        </p:nvCxnSpPr>
        <p:spPr>
          <a:xfrm>
            <a:off x="2575361" y="2412560"/>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ttore 2 11">
            <a:extLst>
              <a:ext uri="{FF2B5EF4-FFF2-40B4-BE49-F238E27FC236}">
                <a16:creationId xmlns:a16="http://schemas.microsoft.com/office/drawing/2014/main" id="{AF5EFB09-F70B-2525-34D0-79E2182DFAA4}"/>
              </a:ext>
            </a:extLst>
          </p:cNvPr>
          <p:cNvCxnSpPr>
            <a:cxnSpLocks/>
          </p:cNvCxnSpPr>
          <p:nvPr/>
        </p:nvCxnSpPr>
        <p:spPr>
          <a:xfrm>
            <a:off x="3831137" y="2412560"/>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ttore 2 12">
            <a:extLst>
              <a:ext uri="{FF2B5EF4-FFF2-40B4-BE49-F238E27FC236}">
                <a16:creationId xmlns:a16="http://schemas.microsoft.com/office/drawing/2014/main" id="{29EB8C7A-9F63-A43C-D12C-8ACD04B7B6DD}"/>
              </a:ext>
            </a:extLst>
          </p:cNvPr>
          <p:cNvCxnSpPr>
            <a:cxnSpLocks/>
          </p:cNvCxnSpPr>
          <p:nvPr/>
        </p:nvCxnSpPr>
        <p:spPr>
          <a:xfrm>
            <a:off x="4995473" y="2412560"/>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601451B2-C12D-0002-A29A-974B511A7ACD}"/>
              </a:ext>
            </a:extLst>
          </p:cNvPr>
          <p:cNvCxnSpPr>
            <a:cxnSpLocks/>
          </p:cNvCxnSpPr>
          <p:nvPr/>
        </p:nvCxnSpPr>
        <p:spPr>
          <a:xfrm>
            <a:off x="5958641" y="2412559"/>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15" name="CasellaDiTesto 14">
            <a:extLst>
              <a:ext uri="{FF2B5EF4-FFF2-40B4-BE49-F238E27FC236}">
                <a16:creationId xmlns:a16="http://schemas.microsoft.com/office/drawing/2014/main" id="{059D23E0-94C9-752B-3904-1E24537507DE}"/>
              </a:ext>
            </a:extLst>
          </p:cNvPr>
          <p:cNvSpPr txBox="1"/>
          <p:nvPr/>
        </p:nvSpPr>
        <p:spPr>
          <a:xfrm>
            <a:off x="790934" y="2794023"/>
            <a:ext cx="1087072" cy="584775"/>
          </a:xfrm>
          <a:prstGeom prst="rect">
            <a:avLst/>
          </a:prstGeom>
          <a:noFill/>
        </p:spPr>
        <p:txBody>
          <a:bodyPr wrap="square">
            <a:spAutoFit/>
          </a:bodyPr>
          <a:lstStyle/>
          <a:p>
            <a:pPr algn="ctr"/>
            <a:r>
              <a:rPr lang="it-IT" sz="1600" dirty="0" err="1">
                <a:solidFill>
                  <a:srgbClr val="262626"/>
                </a:solidFill>
                <a:latin typeface="Frutiger" panose="020B0500000000000000" pitchFamily="34" charset="0"/>
              </a:rPr>
              <a:t>inertia</a:t>
            </a:r>
            <a:r>
              <a:rPr lang="it-IT" sz="1600" dirty="0">
                <a:solidFill>
                  <a:srgbClr val="262626"/>
                </a:solidFill>
                <a:latin typeface="Frutiger" panose="020B0500000000000000" pitchFamily="34" charset="0"/>
              </a:rPr>
              <a:t> </a:t>
            </a:r>
            <a:r>
              <a:rPr lang="it-IT" sz="1600" dirty="0" err="1">
                <a:solidFill>
                  <a:srgbClr val="262626"/>
                </a:solidFill>
                <a:latin typeface="Frutiger" panose="020B0500000000000000" pitchFamily="34" charset="0"/>
              </a:rPr>
              <a:t>matrix</a:t>
            </a:r>
            <a:endParaRPr lang="it-IT" sz="1600" dirty="0">
              <a:solidFill>
                <a:srgbClr val="262626"/>
              </a:solidFill>
              <a:latin typeface="Frutiger" panose="020B0500000000000000" pitchFamily="34" charset="0"/>
            </a:endParaRPr>
          </a:p>
        </p:txBody>
      </p:sp>
      <p:sp>
        <p:nvSpPr>
          <p:cNvPr id="16" name="CasellaDiTesto 15">
            <a:extLst>
              <a:ext uri="{FF2B5EF4-FFF2-40B4-BE49-F238E27FC236}">
                <a16:creationId xmlns:a16="http://schemas.microsoft.com/office/drawing/2014/main" id="{86052E53-E372-3235-4AFE-52635BE56748}"/>
              </a:ext>
            </a:extLst>
          </p:cNvPr>
          <p:cNvSpPr txBox="1"/>
          <p:nvPr/>
        </p:nvSpPr>
        <p:spPr>
          <a:xfrm>
            <a:off x="1974807" y="2811530"/>
            <a:ext cx="1201107" cy="584775"/>
          </a:xfrm>
          <a:prstGeom prst="rect">
            <a:avLst/>
          </a:prstGeom>
          <a:noFill/>
        </p:spPr>
        <p:txBody>
          <a:bodyPr wrap="square">
            <a:spAutoFit/>
          </a:bodyPr>
          <a:lstStyle/>
          <a:p>
            <a:pPr algn="ctr"/>
            <a:r>
              <a:rPr lang="it-IT" sz="1600" dirty="0" err="1">
                <a:solidFill>
                  <a:srgbClr val="262626"/>
                </a:solidFill>
                <a:latin typeface="Frutiger" panose="020B0500000000000000" pitchFamily="34" charset="0"/>
              </a:rPr>
              <a:t>dissipation</a:t>
            </a:r>
            <a:endParaRPr lang="it-IT" sz="1600" dirty="0">
              <a:solidFill>
                <a:srgbClr val="262626"/>
              </a:solidFill>
              <a:latin typeface="Frutiger" panose="020B0500000000000000" pitchFamily="34" charset="0"/>
            </a:endParaRPr>
          </a:p>
          <a:p>
            <a:pPr algn="ctr"/>
            <a:r>
              <a:rPr lang="it-IT" sz="1600" dirty="0" err="1">
                <a:solidFill>
                  <a:srgbClr val="262626"/>
                </a:solidFill>
                <a:latin typeface="Frutiger" panose="020B0500000000000000" pitchFamily="34" charset="0"/>
              </a:rPr>
              <a:t>matrix</a:t>
            </a:r>
            <a:endParaRPr lang="it-IT" sz="1600" dirty="0">
              <a:solidFill>
                <a:srgbClr val="262626"/>
              </a:solidFill>
              <a:latin typeface="Frutiger" panose="020B0500000000000000" pitchFamily="34" charset="0"/>
            </a:endParaRPr>
          </a:p>
        </p:txBody>
      </p:sp>
      <p:sp>
        <p:nvSpPr>
          <p:cNvPr id="17" name="CasellaDiTesto 16">
            <a:extLst>
              <a:ext uri="{FF2B5EF4-FFF2-40B4-BE49-F238E27FC236}">
                <a16:creationId xmlns:a16="http://schemas.microsoft.com/office/drawing/2014/main" id="{05E66270-BE96-0915-71D6-3DCFFFB8BAB2}"/>
              </a:ext>
            </a:extLst>
          </p:cNvPr>
          <p:cNvSpPr txBox="1"/>
          <p:nvPr/>
        </p:nvSpPr>
        <p:spPr>
          <a:xfrm>
            <a:off x="3227208" y="2811530"/>
            <a:ext cx="1268232" cy="830997"/>
          </a:xfrm>
          <a:prstGeom prst="rect">
            <a:avLst/>
          </a:prstGeom>
          <a:noFill/>
        </p:spPr>
        <p:txBody>
          <a:bodyPr wrap="square">
            <a:spAutoFit/>
          </a:bodyPr>
          <a:lstStyle/>
          <a:p>
            <a:pPr algn="ctr"/>
            <a:r>
              <a:rPr lang="it-IT" sz="1600" dirty="0" err="1">
                <a:solidFill>
                  <a:srgbClr val="262626"/>
                </a:solidFill>
                <a:latin typeface="Frutiger" panose="020B0500000000000000" pitchFamily="34" charset="0"/>
              </a:rPr>
              <a:t>Coriolis</a:t>
            </a:r>
            <a:r>
              <a:rPr lang="it-IT" sz="1600" dirty="0">
                <a:solidFill>
                  <a:srgbClr val="262626"/>
                </a:solidFill>
                <a:latin typeface="Frutiger" panose="020B0500000000000000" pitchFamily="34" charset="0"/>
              </a:rPr>
              <a:t> and</a:t>
            </a:r>
          </a:p>
          <a:p>
            <a:pPr algn="ctr"/>
            <a:r>
              <a:rPr lang="it-IT" sz="1600" dirty="0" err="1">
                <a:solidFill>
                  <a:srgbClr val="262626"/>
                </a:solidFill>
                <a:latin typeface="Frutiger" panose="020B0500000000000000" pitchFamily="34" charset="0"/>
              </a:rPr>
              <a:t>centrifugal</a:t>
            </a:r>
            <a:r>
              <a:rPr lang="it-IT" sz="1600" dirty="0">
                <a:solidFill>
                  <a:srgbClr val="262626"/>
                </a:solidFill>
                <a:latin typeface="Frutiger" panose="020B0500000000000000" pitchFamily="34" charset="0"/>
              </a:rPr>
              <a:t> </a:t>
            </a:r>
            <a:r>
              <a:rPr lang="it-IT" sz="1600" dirty="0" err="1">
                <a:solidFill>
                  <a:srgbClr val="262626"/>
                </a:solidFill>
                <a:latin typeface="Frutiger" panose="020B0500000000000000" pitchFamily="34" charset="0"/>
              </a:rPr>
              <a:t>vector</a:t>
            </a:r>
            <a:endParaRPr lang="it-IT" sz="1600" dirty="0">
              <a:solidFill>
                <a:srgbClr val="262626"/>
              </a:solidFill>
              <a:latin typeface="Frutiger" panose="020B0500000000000000" pitchFamily="34" charset="0"/>
            </a:endParaRPr>
          </a:p>
        </p:txBody>
      </p:sp>
      <p:sp>
        <p:nvSpPr>
          <p:cNvPr id="18" name="CasellaDiTesto 17">
            <a:extLst>
              <a:ext uri="{FF2B5EF4-FFF2-40B4-BE49-F238E27FC236}">
                <a16:creationId xmlns:a16="http://schemas.microsoft.com/office/drawing/2014/main" id="{B505F199-0594-3568-2F94-57A0D43DB70D}"/>
              </a:ext>
            </a:extLst>
          </p:cNvPr>
          <p:cNvSpPr txBox="1"/>
          <p:nvPr/>
        </p:nvSpPr>
        <p:spPr>
          <a:xfrm>
            <a:off x="4300616" y="2790634"/>
            <a:ext cx="1423438" cy="584775"/>
          </a:xfrm>
          <a:prstGeom prst="rect">
            <a:avLst/>
          </a:prstGeom>
          <a:noFill/>
        </p:spPr>
        <p:txBody>
          <a:bodyPr wrap="square">
            <a:spAutoFit/>
          </a:bodyPr>
          <a:lstStyle/>
          <a:p>
            <a:pPr algn="ctr"/>
            <a:r>
              <a:rPr lang="it-IT" sz="1600" dirty="0" err="1">
                <a:solidFill>
                  <a:srgbClr val="262626"/>
                </a:solidFill>
                <a:latin typeface="Frutiger" panose="020B0500000000000000" pitchFamily="34" charset="0"/>
              </a:rPr>
              <a:t>gravity</a:t>
            </a:r>
            <a:r>
              <a:rPr lang="it-IT" sz="1600" dirty="0">
                <a:solidFill>
                  <a:srgbClr val="262626"/>
                </a:solidFill>
                <a:latin typeface="Frutiger" panose="020B0500000000000000" pitchFamily="34" charset="0"/>
              </a:rPr>
              <a:t> </a:t>
            </a:r>
          </a:p>
          <a:p>
            <a:pPr algn="ctr"/>
            <a:r>
              <a:rPr lang="it-IT" sz="1600" dirty="0" err="1">
                <a:solidFill>
                  <a:srgbClr val="262626"/>
                </a:solidFill>
                <a:latin typeface="Frutiger" panose="020B0500000000000000" pitchFamily="34" charset="0"/>
              </a:rPr>
              <a:t>vector</a:t>
            </a:r>
            <a:endParaRPr lang="it-IT" sz="1600" dirty="0">
              <a:solidFill>
                <a:srgbClr val="262626"/>
              </a:solidFill>
              <a:latin typeface="Frutiger" panose="020B0500000000000000" pitchFamily="34" charset="0"/>
            </a:endParaRPr>
          </a:p>
        </p:txBody>
      </p:sp>
      <p:sp>
        <p:nvSpPr>
          <p:cNvPr id="19" name="CasellaDiTesto 18">
            <a:extLst>
              <a:ext uri="{FF2B5EF4-FFF2-40B4-BE49-F238E27FC236}">
                <a16:creationId xmlns:a16="http://schemas.microsoft.com/office/drawing/2014/main" id="{EB531041-6344-F429-CE8B-22E013412410}"/>
              </a:ext>
            </a:extLst>
          </p:cNvPr>
          <p:cNvSpPr txBox="1"/>
          <p:nvPr/>
        </p:nvSpPr>
        <p:spPr>
          <a:xfrm>
            <a:off x="5242538" y="2806892"/>
            <a:ext cx="1423438" cy="584775"/>
          </a:xfrm>
          <a:prstGeom prst="rect">
            <a:avLst/>
          </a:prstGeom>
          <a:noFill/>
        </p:spPr>
        <p:txBody>
          <a:bodyPr wrap="square">
            <a:spAutoFit/>
          </a:bodyPr>
          <a:lstStyle/>
          <a:p>
            <a:pPr algn="ctr"/>
            <a:r>
              <a:rPr lang="it-IT" sz="1600" dirty="0">
                <a:solidFill>
                  <a:srgbClr val="262626"/>
                </a:solidFill>
                <a:latin typeface="Frutiger" panose="020B0500000000000000" pitchFamily="34" charset="0"/>
              </a:rPr>
              <a:t>input</a:t>
            </a:r>
          </a:p>
          <a:p>
            <a:pPr algn="ctr"/>
            <a:r>
              <a:rPr lang="it-IT" sz="1600" dirty="0" err="1">
                <a:solidFill>
                  <a:srgbClr val="262626"/>
                </a:solidFill>
                <a:latin typeface="Frutiger" panose="020B0500000000000000" pitchFamily="34" charset="0"/>
              </a:rPr>
              <a:t>torques</a:t>
            </a:r>
            <a:endParaRPr lang="it-IT" sz="1600" dirty="0">
              <a:solidFill>
                <a:srgbClr val="262626"/>
              </a:solidFill>
              <a:latin typeface="Frutiger" panose="020B0500000000000000" pitchFamily="34" charset="0"/>
            </a:endParaRPr>
          </a:p>
        </p:txBody>
      </p:sp>
      <p:sp>
        <p:nvSpPr>
          <p:cNvPr id="25" name="CasellaDiTesto 24">
            <a:extLst>
              <a:ext uri="{FF2B5EF4-FFF2-40B4-BE49-F238E27FC236}">
                <a16:creationId xmlns:a16="http://schemas.microsoft.com/office/drawing/2014/main" id="{DADC1329-E0DF-EB48-89E2-92788B39E032}"/>
              </a:ext>
            </a:extLst>
          </p:cNvPr>
          <p:cNvSpPr txBox="1"/>
          <p:nvPr/>
        </p:nvSpPr>
        <p:spPr>
          <a:xfrm>
            <a:off x="7833112" y="2265042"/>
            <a:ext cx="1030870" cy="369332"/>
          </a:xfrm>
          <a:prstGeom prst="rect">
            <a:avLst/>
          </a:prstGeom>
          <a:noFill/>
        </p:spPr>
        <p:txBody>
          <a:bodyPr wrap="square">
            <a:spAutoFit/>
          </a:bodyPr>
          <a:lstStyle/>
          <a:p>
            <a:r>
              <a:rPr lang="it-IT" altLang="it-IT" sz="1800" dirty="0" err="1">
                <a:latin typeface="Frutiger" panose="020B0500000000000000" pitchFamily="34" charset="0"/>
              </a:rPr>
              <a:t>Acrobot</a:t>
            </a:r>
            <a:endParaRPr lang="it-IT" dirty="0"/>
          </a:p>
        </p:txBody>
      </p:sp>
      <p:sp>
        <p:nvSpPr>
          <p:cNvPr id="26" name="CasellaDiTesto 25">
            <a:extLst>
              <a:ext uri="{FF2B5EF4-FFF2-40B4-BE49-F238E27FC236}">
                <a16:creationId xmlns:a16="http://schemas.microsoft.com/office/drawing/2014/main" id="{2FC010DE-9B88-A659-F133-282F5233910C}"/>
              </a:ext>
            </a:extLst>
          </p:cNvPr>
          <p:cNvSpPr txBox="1"/>
          <p:nvPr/>
        </p:nvSpPr>
        <p:spPr>
          <a:xfrm>
            <a:off x="7833112" y="1758739"/>
            <a:ext cx="1201106" cy="369332"/>
          </a:xfrm>
          <a:prstGeom prst="rect">
            <a:avLst/>
          </a:prstGeom>
          <a:noFill/>
        </p:spPr>
        <p:txBody>
          <a:bodyPr wrap="square">
            <a:spAutoFit/>
          </a:bodyPr>
          <a:lstStyle/>
          <a:p>
            <a:r>
              <a:rPr lang="it-IT" altLang="it-IT" sz="1800" dirty="0" err="1">
                <a:latin typeface="Frutiger" panose="020B0500000000000000" pitchFamily="34" charset="0"/>
              </a:rPr>
              <a:t>Pendubot</a:t>
            </a:r>
            <a:endParaRPr lang="it-IT" dirty="0"/>
          </a:p>
        </p:txBody>
      </p:sp>
      <p:pic>
        <p:nvPicPr>
          <p:cNvPr id="36" name="Immagine 35" descr="\documentclass{article}&#10;\usepackage{amsmath}&#10;\pagestyle{empty}&#10;\begin{document}&#10;&#10;$\begin{cases} \begin{bmatrix}u_1 &amp; 0\end{bmatrix}^\top \\ \begin{bmatrix}0 &amp; u_2\end{bmatrix}^\top\end{cases}$&#10;&#10;&#10;\end{document}" title="IguanaTex Picture Display">
            <a:extLst>
              <a:ext uri="{FF2B5EF4-FFF2-40B4-BE49-F238E27FC236}">
                <a16:creationId xmlns:a16="http://schemas.microsoft.com/office/drawing/2014/main" id="{3755F589-5EDF-909F-7C89-B8751FC21FB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595721" y="1621767"/>
            <a:ext cx="1237391" cy="1068204"/>
          </a:xfrm>
          <a:prstGeom prst="rect">
            <a:avLst/>
          </a:prstGeom>
        </p:spPr>
      </p:pic>
      <p:grpSp>
        <p:nvGrpSpPr>
          <p:cNvPr id="46" name="Gruppo 45">
            <a:extLst>
              <a:ext uri="{FF2B5EF4-FFF2-40B4-BE49-F238E27FC236}">
                <a16:creationId xmlns:a16="http://schemas.microsoft.com/office/drawing/2014/main" id="{A96225F7-A683-148E-52B1-AEB4F9F168A2}"/>
              </a:ext>
            </a:extLst>
          </p:cNvPr>
          <p:cNvGrpSpPr/>
          <p:nvPr/>
        </p:nvGrpSpPr>
        <p:grpSpPr>
          <a:xfrm>
            <a:off x="790934" y="4059215"/>
            <a:ext cx="10515600" cy="1888498"/>
            <a:chOff x="960790" y="4004440"/>
            <a:chExt cx="10515600" cy="1888498"/>
          </a:xfrm>
        </p:grpSpPr>
        <p:sp>
          <p:nvSpPr>
            <p:cNvPr id="37" name="Rettangolo con angoli arrotondati 36">
              <a:extLst>
                <a:ext uri="{FF2B5EF4-FFF2-40B4-BE49-F238E27FC236}">
                  <a16:creationId xmlns:a16="http://schemas.microsoft.com/office/drawing/2014/main" id="{97CD1A31-FDAA-32B3-1360-FED12EE843D0}"/>
                </a:ext>
              </a:extLst>
            </p:cNvPr>
            <p:cNvSpPr/>
            <p:nvPr/>
          </p:nvSpPr>
          <p:spPr>
            <a:xfrm>
              <a:off x="960790" y="4004440"/>
              <a:ext cx="10515600" cy="1888498"/>
            </a:xfrm>
            <a:prstGeom prst="roundRect">
              <a:avLst>
                <a:gd name="adj" fmla="val 11595"/>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Rettangolo con angoli arrotondati 37">
              <a:extLst>
                <a:ext uri="{FF2B5EF4-FFF2-40B4-BE49-F238E27FC236}">
                  <a16:creationId xmlns:a16="http://schemas.microsoft.com/office/drawing/2014/main" id="{80902D36-DCF7-E0CB-B366-10782E857E0C}"/>
                </a:ext>
              </a:extLst>
            </p:cNvPr>
            <p:cNvSpPr/>
            <p:nvPr/>
          </p:nvSpPr>
          <p:spPr>
            <a:xfrm>
              <a:off x="1110952" y="4139436"/>
              <a:ext cx="2308950" cy="457436"/>
            </a:xfrm>
            <a:prstGeom prst="roundRect">
              <a:avLst>
                <a:gd name="adj" fmla="val 28328"/>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Control </a:t>
              </a:r>
              <a:r>
                <a:rPr lang="it-IT" sz="2000" b="1" dirty="0" err="1">
                  <a:latin typeface="Frutiger" panose="020B0500000000000000" pitchFamily="34" charset="0"/>
                </a:rPr>
                <a:t>objective</a:t>
              </a:r>
              <a:endParaRPr lang="it-IT" sz="2000" b="1" dirty="0">
                <a:latin typeface="Frutiger" panose="020B0500000000000000" pitchFamily="34" charset="0"/>
              </a:endParaRPr>
            </a:p>
          </p:txBody>
        </p:sp>
        <p:sp>
          <p:nvSpPr>
            <p:cNvPr id="39" name="CasellaDiTesto 38">
              <a:extLst>
                <a:ext uri="{FF2B5EF4-FFF2-40B4-BE49-F238E27FC236}">
                  <a16:creationId xmlns:a16="http://schemas.microsoft.com/office/drawing/2014/main" id="{E765E882-8709-B87A-CC93-DCF04AAED915}"/>
                </a:ext>
              </a:extLst>
            </p:cNvPr>
            <p:cNvSpPr txBox="1"/>
            <p:nvPr/>
          </p:nvSpPr>
          <p:spPr>
            <a:xfrm>
              <a:off x="1083380" y="4706136"/>
              <a:ext cx="10253540" cy="369332"/>
            </a:xfrm>
            <a:prstGeom prst="rect">
              <a:avLst/>
            </a:prstGeom>
            <a:noFill/>
          </p:spPr>
          <p:txBody>
            <a:bodyPr wrap="square">
              <a:spAutoFit/>
            </a:bodyPr>
            <a:lstStyle/>
            <a:p>
              <a:pPr algn="just"/>
              <a:r>
                <a:rPr kumimoji="0" lang="it-IT" altLang="it-IT" b="0" i="0" u="none" strike="noStrike" cap="none" normalizeH="0" baseline="0" dirty="0" err="1">
                  <a:ln>
                    <a:noFill/>
                  </a:ln>
                  <a:solidFill>
                    <a:srgbClr val="262626"/>
                  </a:solidFill>
                  <a:effectLst/>
                  <a:latin typeface="Frutiger" panose="020B0500000000000000" pitchFamily="34" charset="0"/>
                </a:rPr>
                <a:t>Stabilize</a:t>
              </a:r>
              <a:r>
                <a:rPr kumimoji="0" lang="it-IT" altLang="it-IT" b="0" i="0" u="none" strike="noStrike" cap="none" normalizeH="0" baseline="0" dirty="0">
                  <a:ln>
                    <a:noFill/>
                  </a:ln>
                  <a:solidFill>
                    <a:srgbClr val="262626"/>
                  </a:solidFill>
                  <a:effectLst/>
                  <a:latin typeface="Frutiger" panose="020B0500000000000000" pitchFamily="34" charset="0"/>
                </a:rPr>
                <a:t> the robot in the </a:t>
              </a:r>
              <a:r>
                <a:rPr kumimoji="0" lang="it-IT" altLang="it-IT" b="0" i="0" u="none" strike="noStrike" cap="none" normalizeH="0" baseline="0" dirty="0" err="1">
                  <a:ln>
                    <a:noFill/>
                  </a:ln>
                  <a:solidFill>
                    <a:srgbClr val="262626"/>
                  </a:solidFill>
                  <a:effectLst/>
                  <a:latin typeface="Frutiger" panose="020B0500000000000000" pitchFamily="34" charset="0"/>
                </a:rPr>
                <a:t>upright</a:t>
              </a:r>
              <a:r>
                <a:rPr kumimoji="0" lang="it-IT" altLang="it-IT" b="0" i="0" u="none" strike="noStrike" cap="none" normalizeH="0" baseline="0" dirty="0">
                  <a:ln>
                    <a:noFill/>
                  </a:ln>
                  <a:solidFill>
                    <a:srgbClr val="262626"/>
                  </a:solidFill>
                  <a:effectLst/>
                  <a:latin typeface="Frutiger" panose="020B0500000000000000" pitchFamily="34" charset="0"/>
                </a:rPr>
                <a:t> position                    with </a:t>
              </a:r>
              <a:r>
                <a:rPr kumimoji="0" lang="it-IT" altLang="it-IT" b="0" i="0" u="none" strike="noStrike" cap="none" normalizeH="0" baseline="0" dirty="0" err="1">
                  <a:ln>
                    <a:noFill/>
                  </a:ln>
                  <a:solidFill>
                    <a:srgbClr val="262626"/>
                  </a:solidFill>
                  <a:effectLst/>
                  <a:latin typeface="Frutiger" panose="020B0500000000000000" pitchFamily="34" charset="0"/>
                </a:rPr>
                <a:t>null</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final</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velocity</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starting</a:t>
              </a:r>
              <a:r>
                <a:rPr kumimoji="0" lang="it-IT" altLang="it-IT" b="0" i="0" u="none" strike="noStrike" cap="none" normalizeH="0" baseline="0" dirty="0">
                  <a:ln>
                    <a:noFill/>
                  </a:ln>
                  <a:solidFill>
                    <a:srgbClr val="262626"/>
                  </a:solidFill>
                  <a:effectLst/>
                  <a:latin typeface="Frutiger" panose="020B0500000000000000" pitchFamily="34" charset="0"/>
                </a:rPr>
                <a:t> from </a:t>
              </a:r>
              <a:endParaRPr lang="it-IT" dirty="0">
                <a:solidFill>
                  <a:srgbClr val="262626"/>
                </a:solidFill>
                <a:latin typeface="Frutiger" panose="020B0500000000000000" pitchFamily="34" charset="0"/>
              </a:endParaRPr>
            </a:p>
          </p:txBody>
        </p:sp>
        <p:pic>
          <p:nvPicPr>
            <p:cNvPr id="41" name="Immagine 40" descr="\documentclass{article}&#10;\usepackage{amsmath}&#10;\pagestyle{empty}&#10;\begin{document}&#10;&#10;$q_{uu} = \begin{bmatrix} \pi \\ 0 \end{bmatrix}$&#10;&#10;&#10;\end{document}" title="IguanaTex Picture Display">
              <a:extLst>
                <a:ext uri="{FF2B5EF4-FFF2-40B4-BE49-F238E27FC236}">
                  <a16:creationId xmlns:a16="http://schemas.microsoft.com/office/drawing/2014/main" id="{CA4637BC-157D-0F2C-C4BB-54DDC64C8876}"/>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5439986" y="4603606"/>
              <a:ext cx="1024096" cy="593054"/>
            </a:xfrm>
            <a:prstGeom prst="rect">
              <a:avLst/>
            </a:prstGeom>
          </p:spPr>
        </p:pic>
      </p:grpSp>
      <p:pic>
        <p:nvPicPr>
          <p:cNvPr id="45" name="Immagine 44" descr="\documentclass{article}&#10;\usepackage{amsmath}&#10;\pagestyle{empty}&#10;\begin{document}&#10;&#10;$q_{dd} = \begin{bmatrix} 0 \\ 0 \end{bmatrix}$&#10;&#10;&#10;\end{document}" title="IguanaTex Picture Display">
            <a:extLst>
              <a:ext uri="{FF2B5EF4-FFF2-40B4-BE49-F238E27FC236}">
                <a16:creationId xmlns:a16="http://schemas.microsoft.com/office/drawing/2014/main" id="{2E881AB0-86C7-1024-8F43-728AC8DF3A25}"/>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165239" y="4656886"/>
            <a:ext cx="971186" cy="593054"/>
          </a:xfrm>
          <a:prstGeom prst="rect">
            <a:avLst/>
          </a:prstGeom>
        </p:spPr>
      </p:pic>
      <p:sp>
        <p:nvSpPr>
          <p:cNvPr id="50" name="CasellaDiTesto 49">
            <a:extLst>
              <a:ext uri="{FF2B5EF4-FFF2-40B4-BE49-F238E27FC236}">
                <a16:creationId xmlns:a16="http://schemas.microsoft.com/office/drawing/2014/main" id="{D7018ACA-6123-48FC-AEBD-18A92E49C7A3}"/>
              </a:ext>
            </a:extLst>
          </p:cNvPr>
          <p:cNvSpPr txBox="1"/>
          <p:nvPr/>
        </p:nvSpPr>
        <p:spPr>
          <a:xfrm>
            <a:off x="3250046" y="4240880"/>
            <a:ext cx="2208639" cy="369332"/>
          </a:xfrm>
          <a:prstGeom prst="rect">
            <a:avLst/>
          </a:prstGeom>
          <a:noFill/>
        </p:spPr>
        <p:txBody>
          <a:bodyPr wrap="square">
            <a:spAutoFit/>
          </a:bodyPr>
          <a:lstStyle/>
          <a:p>
            <a:pPr algn="just"/>
            <a:r>
              <a:rPr kumimoji="0" lang="it-IT" altLang="it-IT" b="1" i="0" u="none" strike="noStrike" cap="none" normalizeH="0" baseline="0" dirty="0">
                <a:ln>
                  <a:noFill/>
                </a:ln>
                <a:solidFill>
                  <a:srgbClr val="262626"/>
                </a:solidFill>
                <a:effectLst/>
                <a:latin typeface="Frutiger" panose="020B0500000000000000" pitchFamily="34" charset="0"/>
              </a:rPr>
              <a:t>Swing-up </a:t>
            </a:r>
            <a:r>
              <a:rPr kumimoji="0" lang="it-IT" altLang="it-IT" b="1" i="0" u="none" strike="noStrike" cap="none" normalizeH="0" baseline="0" dirty="0" err="1">
                <a:ln>
                  <a:noFill/>
                </a:ln>
                <a:solidFill>
                  <a:srgbClr val="262626"/>
                </a:solidFill>
                <a:effectLst/>
                <a:latin typeface="Frutiger" panose="020B0500000000000000" pitchFamily="34" charset="0"/>
              </a:rPr>
              <a:t>problem</a:t>
            </a:r>
            <a:endParaRPr lang="it-IT" b="1" dirty="0">
              <a:solidFill>
                <a:srgbClr val="262626"/>
              </a:solidFill>
              <a:latin typeface="Frutiger" panose="020B0500000000000000" pitchFamily="34" charset="0"/>
            </a:endParaRPr>
          </a:p>
        </p:txBody>
      </p:sp>
      <p:sp>
        <p:nvSpPr>
          <p:cNvPr id="51" name="CasellaDiTesto 50">
            <a:extLst>
              <a:ext uri="{FF2B5EF4-FFF2-40B4-BE49-F238E27FC236}">
                <a16:creationId xmlns:a16="http://schemas.microsoft.com/office/drawing/2014/main" id="{31B064F8-70F8-5F8E-34E6-D3451796980A}"/>
              </a:ext>
            </a:extLst>
          </p:cNvPr>
          <p:cNvSpPr txBox="1"/>
          <p:nvPr/>
        </p:nvSpPr>
        <p:spPr>
          <a:xfrm>
            <a:off x="921964" y="5415840"/>
            <a:ext cx="10253540" cy="369332"/>
          </a:xfrm>
          <a:prstGeom prst="rect">
            <a:avLst/>
          </a:prstGeom>
          <a:noFill/>
        </p:spPr>
        <p:txBody>
          <a:bodyPr wrap="square">
            <a:spAutoFit/>
          </a:bodyPr>
          <a:lstStyle/>
          <a:p>
            <a:pPr algn="just"/>
            <a:r>
              <a:rPr kumimoji="0" lang="it-IT" altLang="it-IT" b="0" i="0" u="none" strike="noStrike" cap="none" normalizeH="0" baseline="0" dirty="0">
                <a:ln>
                  <a:noFill/>
                </a:ln>
                <a:solidFill>
                  <a:srgbClr val="262626"/>
                </a:solidFill>
                <a:effectLst/>
                <a:latin typeface="Frutiger" panose="020B0500000000000000" pitchFamily="34" charset="0"/>
              </a:rPr>
              <a:t>The control input </a:t>
            </a:r>
            <a:r>
              <a:rPr kumimoji="0" lang="it-IT" altLang="it-IT" b="0" i="0" u="none" strike="noStrike" cap="none" normalizeH="0" baseline="0" dirty="0" err="1">
                <a:ln>
                  <a:noFill/>
                </a:ln>
                <a:solidFill>
                  <a:srgbClr val="262626"/>
                </a:solidFill>
                <a:effectLst/>
                <a:latin typeface="Frutiger" panose="020B0500000000000000" pitchFamily="34" charset="0"/>
              </a:rPr>
              <a:t>is</a:t>
            </a:r>
            <a:r>
              <a:rPr kumimoji="0" lang="it-IT" altLang="it-IT" b="0" i="0" u="none" strike="noStrike" cap="none" normalizeH="0" baseline="0" dirty="0">
                <a:ln>
                  <a:noFill/>
                </a:ln>
                <a:solidFill>
                  <a:srgbClr val="262626"/>
                </a:solidFill>
                <a:effectLst/>
                <a:latin typeface="Frutiger" panose="020B0500000000000000" pitchFamily="34" charset="0"/>
              </a:rPr>
              <a:t> </a:t>
            </a:r>
            <a:r>
              <a:rPr kumimoji="0" lang="it-IT" altLang="it-IT" b="0" i="0" u="none" strike="noStrike" cap="none" normalizeH="0" baseline="0" dirty="0" err="1">
                <a:ln>
                  <a:noFill/>
                </a:ln>
                <a:solidFill>
                  <a:srgbClr val="262626"/>
                </a:solidFill>
                <a:effectLst/>
                <a:latin typeface="Frutiger" panose="020B0500000000000000" pitchFamily="34" charset="0"/>
              </a:rPr>
              <a:t>subject</a:t>
            </a:r>
            <a:r>
              <a:rPr kumimoji="0" lang="it-IT" altLang="it-IT" b="0" i="0" u="none" strike="noStrike" cap="none" normalizeH="0" baseline="0" dirty="0">
                <a:ln>
                  <a:noFill/>
                </a:ln>
                <a:solidFill>
                  <a:srgbClr val="262626"/>
                </a:solidFill>
                <a:effectLst/>
                <a:latin typeface="Frutiger" panose="020B0500000000000000" pitchFamily="34" charset="0"/>
              </a:rPr>
              <a:t> to the box </a:t>
            </a:r>
            <a:r>
              <a:rPr kumimoji="0" lang="it-IT" altLang="it-IT" b="0" i="0" u="none" strike="noStrike" cap="none" normalizeH="0" baseline="0" dirty="0" err="1">
                <a:ln>
                  <a:noFill/>
                </a:ln>
                <a:solidFill>
                  <a:srgbClr val="262626"/>
                </a:solidFill>
                <a:effectLst/>
                <a:latin typeface="Frutiger" panose="020B0500000000000000" pitchFamily="34" charset="0"/>
              </a:rPr>
              <a:t>constraint</a:t>
            </a:r>
            <a:r>
              <a:rPr kumimoji="0" lang="it-IT" altLang="it-IT" b="0" i="0" u="none" strike="noStrike" cap="none" normalizeH="0" baseline="0" dirty="0">
                <a:ln>
                  <a:noFill/>
                </a:ln>
                <a:solidFill>
                  <a:srgbClr val="262626"/>
                </a:solidFill>
                <a:effectLst/>
                <a:latin typeface="Frutiger" panose="020B0500000000000000" pitchFamily="34" charset="0"/>
              </a:rPr>
              <a:t> </a:t>
            </a:r>
            <a:endParaRPr lang="it-IT" dirty="0">
              <a:solidFill>
                <a:srgbClr val="262626"/>
              </a:solidFill>
              <a:latin typeface="Frutiger" panose="020B0500000000000000" pitchFamily="34" charset="0"/>
            </a:endParaRPr>
          </a:p>
        </p:txBody>
      </p:sp>
      <p:pic>
        <p:nvPicPr>
          <p:cNvPr id="52" name="Immagine 51" descr="\documentclass{article}&#10;\usepackage{amsmath}&#10;\pagestyle{empty}&#10;\begin{document}&#10;&#10;$u \in \mathcal{U} = [u_{\text{min}}, u_{\text{max}}]$&#10;&#10;&#10;\end{document}" title="IguanaTex Picture Display">
            <a:extLst>
              <a:ext uri="{FF2B5EF4-FFF2-40B4-BE49-F238E27FC236}">
                <a16:creationId xmlns:a16="http://schemas.microsoft.com/office/drawing/2014/main" id="{4E05AF7C-9DC9-BEA4-6157-3B441EA86949}"/>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6008251" y="5487499"/>
            <a:ext cx="2217095" cy="255407"/>
          </a:xfrm>
          <a:prstGeom prst="rect">
            <a:avLst/>
          </a:prstGeom>
        </p:spPr>
      </p:pic>
      <p:sp>
        <p:nvSpPr>
          <p:cNvPr id="4" name="Segnaposto numero diapositiva 3">
            <a:extLst>
              <a:ext uri="{FF2B5EF4-FFF2-40B4-BE49-F238E27FC236}">
                <a16:creationId xmlns:a16="http://schemas.microsoft.com/office/drawing/2014/main" id="{4A990B79-E36C-E1B1-F6EC-9D6565FC88C0}"/>
              </a:ext>
            </a:extLst>
          </p:cNvPr>
          <p:cNvSpPr>
            <a:spLocks noGrp="1"/>
          </p:cNvSpPr>
          <p:nvPr>
            <p:ph type="sldNum" sz="quarter" idx="12"/>
          </p:nvPr>
        </p:nvSpPr>
        <p:spPr/>
        <p:txBody>
          <a:bodyPr/>
          <a:lstStyle/>
          <a:p>
            <a:fld id="{532DDF56-7B91-4B01-9C01-9E940BA2BCA3}" type="slidenum">
              <a:rPr lang="it-IT" smtClean="0"/>
              <a:t>16</a:t>
            </a:fld>
            <a:endParaRPr lang="it-IT"/>
          </a:p>
        </p:txBody>
      </p:sp>
    </p:spTree>
    <p:extLst>
      <p:ext uri="{BB962C8B-B14F-4D97-AF65-F5344CB8AC3E}">
        <p14:creationId xmlns:p14="http://schemas.microsoft.com/office/powerpoint/2010/main" val="365719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25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25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250"/>
                                        <p:tgtEl>
                                          <p:spTgt spid="51"/>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Control strategy tailoring</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10">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18" name="Immagine 17" descr="\documentclass{article}&#10;\usepackage{amsmath}&#10;\pagestyle{empty}&#10;\begin{document}&#10;&#10;\begin{equation*}&#10;    x = \begin{bmatrix} x_1 \\ x_2 \\ x_3 \\ x_4 \end{bmatrix} = \begin{bmatrix} q \\ \dot{q} \end{bmatrix}&#10;\end{equation*}&#10;&#10;&#10;\end{document}" title="IguanaTex Picture Display">
            <a:extLst>
              <a:ext uri="{FF2B5EF4-FFF2-40B4-BE49-F238E27FC236}">
                <a16:creationId xmlns:a16="http://schemas.microsoft.com/office/drawing/2014/main" id="{64FC5580-877C-A0FA-708A-367A32D8A37A}"/>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5077805" y="2614811"/>
            <a:ext cx="1354592" cy="953426"/>
          </a:xfrm>
          <a:prstGeom prst="rect">
            <a:avLst/>
          </a:prstGeom>
        </p:spPr>
      </p:pic>
      <p:pic>
        <p:nvPicPr>
          <p:cNvPr id="20" name="Immagine 19" descr="\documentclass{article}&#10;\usepackage{amsmath}&#10;\pagestyle{empty}&#10;\begin{document}&#10;&#10;\begin{equation*}&#10;    f(x, u) = \begin{bmatrix} x_3 \\ x_4 \\ M^{-1}(x)\left(-B\begin{bmatrix}x_3 \\ x_4\end{bmatrix} - c(x) - e(x) + u\right) \end{bmatrix}&#10;\end{equation*}&#10;&#10;&#10;\end{document}" title="IguanaTex Picture Display">
            <a:extLst>
              <a:ext uri="{FF2B5EF4-FFF2-40B4-BE49-F238E27FC236}">
                <a16:creationId xmlns:a16="http://schemas.microsoft.com/office/drawing/2014/main" id="{A83CE1C1-4C10-0269-2D4A-BE54C436CD73}"/>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802263" y="1540260"/>
            <a:ext cx="4515053" cy="984057"/>
          </a:xfrm>
          <a:prstGeom prst="rect">
            <a:avLst/>
          </a:prstGeom>
        </p:spPr>
      </p:pic>
      <p:pic>
        <p:nvPicPr>
          <p:cNvPr id="42" name="Immagine 41" descr="\documentclass{article}&#10;\usepackage{amsmath}&#10;\pagestyle{empty}&#10;\begin{document}&#10;&#10;&#10;    $x_0 = \begin{bmatrix} q_{dd} \\ 0 \\ 0 \end{bmatrix} \quad x^* = \begin{bmatrix} q_{uu} \\ 0 \\ 0 \end{bmatrix}$&#10;&#10;&#10;\end{document}" title="IguanaTex Picture Display">
            <a:extLst>
              <a:ext uri="{FF2B5EF4-FFF2-40B4-BE49-F238E27FC236}">
                <a16:creationId xmlns:a16="http://schemas.microsoft.com/office/drawing/2014/main" id="{BF761432-C976-3E8D-22A9-55DBB7CB3C6C}"/>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47178" y="2813572"/>
            <a:ext cx="2425222" cy="801050"/>
          </a:xfrm>
          <a:prstGeom prst="rect">
            <a:avLst/>
          </a:prstGeom>
        </p:spPr>
      </p:pic>
      <p:pic>
        <p:nvPicPr>
          <p:cNvPr id="54" name="Immagine 53" descr="\documentclass{article}&#10;\usepackage{amsmath}&#10;\pagestyle{empty}&#10;\begin{document}&#10;&#10;&#10;\begin{gather*}&#10;    l(x,u) = (x-x^*)^\top P (x-x^*) + u^\top R u \\&#10;    l_f(x) = (x-x^*)^\top P^N (x-x^*)&#10;\end{gather*}&#10;&#10;\end{document}" title="IguanaTex Picture Display">
            <a:extLst>
              <a:ext uri="{FF2B5EF4-FFF2-40B4-BE49-F238E27FC236}">
                <a16:creationId xmlns:a16="http://schemas.microsoft.com/office/drawing/2014/main" id="{38C13B23-3A60-984A-F6EE-967A7C84DAA3}"/>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4017234" y="4109215"/>
            <a:ext cx="4157531" cy="726390"/>
          </a:xfrm>
          <a:prstGeom prst="rect">
            <a:avLst/>
          </a:prstGeom>
        </p:spPr>
      </p:pic>
      <p:pic>
        <p:nvPicPr>
          <p:cNvPr id="56" name="Immagine 55" descr="\documentclass{article}&#10;\usepackage{amsmath}&#10;\pagestyle{empty}&#10;\begin{document}&#10;&#10;&#10;\begin{gather*}&#10;    J(x^0, U) = \sum_{i=0}^{N-1} (x^i-x^*)^\top P^i (x^i-x^*) + u^{i\top} R u^i +(x^N-x^*)^\top P^N (x^N-x^*)&#10;\end{gather*}&#10;&#10;\end{document}" title="IguanaTex Picture Display">
            <a:extLst>
              <a:ext uri="{FF2B5EF4-FFF2-40B4-BE49-F238E27FC236}">
                <a16:creationId xmlns:a16="http://schemas.microsoft.com/office/drawing/2014/main" id="{96B0EBAE-02C8-70EB-A340-71C79039FE54}"/>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1941536" y="4930594"/>
            <a:ext cx="8308925" cy="742808"/>
          </a:xfrm>
          <a:prstGeom prst="rect">
            <a:avLst/>
          </a:prstGeom>
        </p:spPr>
      </p:pic>
      <p:pic>
        <p:nvPicPr>
          <p:cNvPr id="27" name="Immagine 26" descr="\documentclass{article}&#10;\usepackage{amsmath}&#10;\pagestyle{empty}&#10;\begin{document}&#10;&#10;$M(q) \ddot{q} + B \dot{q} + c(q, \dot{q}) + e(q) = u$&#10;&#10;&#10;\end{document}" title="IguanaTex Picture Display">
            <a:extLst>
              <a:ext uri="{FF2B5EF4-FFF2-40B4-BE49-F238E27FC236}">
                <a16:creationId xmlns:a16="http://schemas.microsoft.com/office/drawing/2014/main" id="{35CFEB7F-8EE6-2D11-5564-3B46E1564D80}"/>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1040567" y="1907482"/>
            <a:ext cx="3707777" cy="267934"/>
          </a:xfrm>
          <a:prstGeom prst="rect">
            <a:avLst/>
          </a:prstGeom>
        </p:spPr>
      </p:pic>
      <p:pic>
        <p:nvPicPr>
          <p:cNvPr id="40" name="Immagine 39" descr="\documentclass{article}&#10;\usepackage{amsmath}&#10;\pagestyle{empty}&#10;\begin{document}&#10;&#10;$q_{uu} = \begin{bmatrix} \pi \\ 0 \end{bmatrix} \quad q_{dd} = \begin{bmatrix} 0 \\ 0 \end{bmatrix}$&#10;&#10;&#10;\end{document}" title="IguanaTex Picture Display">
            <a:extLst>
              <a:ext uri="{FF2B5EF4-FFF2-40B4-BE49-F238E27FC236}">
                <a16:creationId xmlns:a16="http://schemas.microsoft.com/office/drawing/2014/main" id="{2B10B7B8-6F39-7703-F003-6BCA65E65B12}"/>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1777307" y="2436783"/>
            <a:ext cx="2234295" cy="562814"/>
          </a:xfrm>
          <a:prstGeom prst="rect">
            <a:avLst/>
          </a:prstGeom>
        </p:spPr>
      </p:pic>
      <p:sp>
        <p:nvSpPr>
          <p:cNvPr id="36" name="Rettangolo con angoli arrotondati 35">
            <a:extLst>
              <a:ext uri="{FF2B5EF4-FFF2-40B4-BE49-F238E27FC236}">
                <a16:creationId xmlns:a16="http://schemas.microsoft.com/office/drawing/2014/main" id="{0CFED0C5-27A5-5E25-D121-304CF4F7E56B}"/>
              </a:ext>
            </a:extLst>
          </p:cNvPr>
          <p:cNvSpPr/>
          <p:nvPr/>
        </p:nvSpPr>
        <p:spPr>
          <a:xfrm>
            <a:off x="838200" y="1684609"/>
            <a:ext cx="4112512" cy="1515466"/>
          </a:xfrm>
          <a:prstGeom prst="roundRect">
            <a:avLst>
              <a:gd name="adj" fmla="val 11595"/>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Rettangolo con angoli arrotondati 36">
            <a:extLst>
              <a:ext uri="{FF2B5EF4-FFF2-40B4-BE49-F238E27FC236}">
                <a16:creationId xmlns:a16="http://schemas.microsoft.com/office/drawing/2014/main" id="{2BB47D99-239E-EF2F-60DB-58635150A57A}"/>
              </a:ext>
            </a:extLst>
          </p:cNvPr>
          <p:cNvSpPr/>
          <p:nvPr/>
        </p:nvSpPr>
        <p:spPr>
          <a:xfrm>
            <a:off x="6636470" y="1298107"/>
            <a:ext cx="4846640" cy="2538598"/>
          </a:xfrm>
          <a:prstGeom prst="roundRect">
            <a:avLst>
              <a:gd name="adj" fmla="val 11595"/>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Freccia in giù 37">
            <a:extLst>
              <a:ext uri="{FF2B5EF4-FFF2-40B4-BE49-F238E27FC236}">
                <a16:creationId xmlns:a16="http://schemas.microsoft.com/office/drawing/2014/main" id="{ECEF7166-5C82-65DB-9712-D7B8E58A7565}"/>
              </a:ext>
            </a:extLst>
          </p:cNvPr>
          <p:cNvSpPr/>
          <p:nvPr/>
        </p:nvSpPr>
        <p:spPr>
          <a:xfrm rot="16200000">
            <a:off x="5615550" y="1645554"/>
            <a:ext cx="356501" cy="1354592"/>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7" name="Connettore 2 56">
            <a:extLst>
              <a:ext uri="{FF2B5EF4-FFF2-40B4-BE49-F238E27FC236}">
                <a16:creationId xmlns:a16="http://schemas.microsoft.com/office/drawing/2014/main" id="{085C2F95-DF72-4D0B-E452-77E2FBB9FBCB}"/>
              </a:ext>
            </a:extLst>
          </p:cNvPr>
          <p:cNvCxnSpPr>
            <a:cxnSpLocks/>
          </p:cNvCxnSpPr>
          <p:nvPr/>
        </p:nvCxnSpPr>
        <p:spPr>
          <a:xfrm>
            <a:off x="4912612" y="5443608"/>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777577D1-FDF7-F48D-F17C-5CE96DC4532B}"/>
                  </a:ext>
                </a:extLst>
              </p:cNvPr>
              <p:cNvSpPr txBox="1"/>
              <p:nvPr/>
            </p:nvSpPr>
            <p:spPr>
              <a:xfrm>
                <a:off x="3967776" y="5845190"/>
                <a:ext cx="5978305" cy="584775"/>
              </a:xfrm>
              <a:prstGeom prst="rect">
                <a:avLst/>
              </a:prstGeom>
              <a:noFill/>
            </p:spPr>
            <p:txBody>
              <a:bodyPr wrap="square">
                <a:spAutoFit/>
              </a:bodyPr>
              <a:lstStyle/>
              <a:p>
                <a:pPr algn="ctr"/>
                <a14:m>
                  <m:oMath xmlns:m="http://schemas.openxmlformats.org/officeDocument/2006/math">
                    <m:r>
                      <a:rPr lang="it-IT" sz="1600" i="1" dirty="0" smtClean="0">
                        <a:solidFill>
                          <a:srgbClr val="262626"/>
                        </a:solidFill>
                        <a:latin typeface="Cambria Math" panose="02040503050406030204" pitchFamily="18" charset="0"/>
                      </a:rPr>
                      <m:t>𝑃</m:t>
                    </m:r>
                  </m:oMath>
                </a14:m>
                <a:r>
                  <a:rPr lang="it-IT" sz="1600" dirty="0">
                    <a:solidFill>
                      <a:srgbClr val="262626"/>
                    </a:solidFill>
                    <a:latin typeface="Frutiger" panose="020B0500000000000000" pitchFamily="34" charset="0"/>
                  </a:rPr>
                  <a:t> and </a:t>
                </a:r>
                <a14:m>
                  <m:oMath xmlns:m="http://schemas.openxmlformats.org/officeDocument/2006/math">
                    <m:sSup>
                      <m:sSupPr>
                        <m:ctrlPr>
                          <a:rPr lang="it-IT" sz="1600" i="1" dirty="0" smtClean="0">
                            <a:solidFill>
                              <a:srgbClr val="262626"/>
                            </a:solidFill>
                            <a:latin typeface="Cambria Math" panose="02040503050406030204" pitchFamily="18" charset="0"/>
                          </a:rPr>
                        </m:ctrlPr>
                      </m:sSupPr>
                      <m:e>
                        <m:r>
                          <a:rPr lang="it-IT" sz="1600" i="1" dirty="0" smtClean="0">
                            <a:solidFill>
                              <a:srgbClr val="262626"/>
                            </a:solidFill>
                            <a:latin typeface="Cambria Math" panose="02040503050406030204" pitchFamily="18" charset="0"/>
                          </a:rPr>
                          <m:t>𝑃</m:t>
                        </m:r>
                      </m:e>
                      <m:sup>
                        <m:r>
                          <a:rPr lang="it-IT" sz="1600" i="1" dirty="0" smtClean="0">
                            <a:solidFill>
                              <a:srgbClr val="262626"/>
                            </a:solidFill>
                            <a:latin typeface="Cambria Math" panose="02040503050406030204" pitchFamily="18" charset="0"/>
                          </a:rPr>
                          <m:t>𝑁</m:t>
                        </m:r>
                      </m:sup>
                    </m:sSup>
                  </m:oMath>
                </a14:m>
                <a:r>
                  <a:rPr lang="it-IT" sz="1600" dirty="0">
                    <a:solidFill>
                      <a:srgbClr val="262626"/>
                    </a:solidFill>
                    <a:latin typeface="Frutiger" panose="020B0500000000000000" pitchFamily="34" charset="0"/>
                  </a:rPr>
                  <a:t> are </a:t>
                </a:r>
                <a:r>
                  <a:rPr lang="it-IT" sz="1600" dirty="0" err="1">
                    <a:solidFill>
                      <a:srgbClr val="262626"/>
                    </a:solidFill>
                    <a:latin typeface="Frutiger" panose="020B0500000000000000" pitchFamily="34" charset="0"/>
                  </a:rPr>
                  <a:t>chosen</a:t>
                </a:r>
                <a:r>
                  <a:rPr lang="it-IT" sz="1600" dirty="0">
                    <a:solidFill>
                      <a:srgbClr val="262626"/>
                    </a:solidFill>
                    <a:latin typeface="Frutiger" panose="020B0500000000000000" pitchFamily="34" charset="0"/>
                  </a:rPr>
                  <a:t> to </a:t>
                </a:r>
                <a:r>
                  <a:rPr lang="it-IT" sz="1600" dirty="0" err="1">
                    <a:solidFill>
                      <a:srgbClr val="262626"/>
                    </a:solidFill>
                    <a:latin typeface="Frutiger" panose="020B0500000000000000" pitchFamily="34" charset="0"/>
                  </a:rPr>
                  <a:t>penalize</a:t>
                </a:r>
                <a:r>
                  <a:rPr lang="it-IT" sz="1600" dirty="0">
                    <a:solidFill>
                      <a:srgbClr val="262626"/>
                    </a:solidFill>
                    <a:latin typeface="Frutiger" panose="020B0500000000000000" pitchFamily="34" charset="0"/>
                  </a:rPr>
                  <a:t> the </a:t>
                </a:r>
                <a:r>
                  <a:rPr lang="it-IT" sz="1600" dirty="0" err="1">
                    <a:solidFill>
                      <a:srgbClr val="262626"/>
                    </a:solidFill>
                    <a:latin typeface="Frutiger" panose="020B0500000000000000" pitchFamily="34" charset="0"/>
                  </a:rPr>
                  <a:t>deviation</a:t>
                </a:r>
                <a:r>
                  <a:rPr lang="it-IT" sz="1600" dirty="0">
                    <a:solidFill>
                      <a:srgbClr val="262626"/>
                    </a:solidFill>
                    <a:latin typeface="Frutiger" panose="020B0500000000000000" pitchFamily="34" charset="0"/>
                  </a:rPr>
                  <a:t> of the state from the </a:t>
                </a:r>
                <a:r>
                  <a:rPr lang="it-IT" sz="1600" dirty="0" err="1">
                    <a:solidFill>
                      <a:srgbClr val="262626"/>
                    </a:solidFill>
                    <a:latin typeface="Frutiger" panose="020B0500000000000000" pitchFamily="34" charset="0"/>
                  </a:rPr>
                  <a:t>reference</a:t>
                </a:r>
                <a:r>
                  <a:rPr lang="it-IT" sz="1600" dirty="0">
                    <a:solidFill>
                      <a:srgbClr val="262626"/>
                    </a:solidFill>
                    <a:latin typeface="Frutiger" panose="020B0500000000000000" pitchFamily="34" charset="0"/>
                  </a:rPr>
                  <a:t>, </a:t>
                </a:r>
                <a:r>
                  <a:rPr lang="it-IT" sz="1600" dirty="0" err="1">
                    <a:solidFill>
                      <a:srgbClr val="262626"/>
                    </a:solidFill>
                    <a:latin typeface="Frutiger" panose="020B0500000000000000" pitchFamily="34" charset="0"/>
                  </a:rPr>
                  <a:t>as</a:t>
                </a:r>
                <a:r>
                  <a:rPr lang="it-IT" sz="1600" dirty="0">
                    <a:solidFill>
                      <a:srgbClr val="262626"/>
                    </a:solidFill>
                    <a:latin typeface="Frutiger" panose="020B0500000000000000" pitchFamily="34" charset="0"/>
                  </a:rPr>
                  <a:t> </a:t>
                </a:r>
                <a:r>
                  <a:rPr lang="it-IT" sz="1600" dirty="0" err="1">
                    <a:solidFill>
                      <a:srgbClr val="262626"/>
                    </a:solidFill>
                    <a:latin typeface="Frutiger" panose="020B0500000000000000" pitchFamily="34" charset="0"/>
                  </a:rPr>
                  <a:t>well</a:t>
                </a:r>
                <a:r>
                  <a:rPr lang="it-IT" sz="1600" dirty="0">
                    <a:solidFill>
                      <a:srgbClr val="262626"/>
                    </a:solidFill>
                    <a:latin typeface="Frutiger" panose="020B0500000000000000" pitchFamily="34" charset="0"/>
                  </a:rPr>
                  <a:t> </a:t>
                </a:r>
                <a:r>
                  <a:rPr lang="it-IT" sz="1600" dirty="0" err="1">
                    <a:solidFill>
                      <a:srgbClr val="262626"/>
                    </a:solidFill>
                    <a:latin typeface="Frutiger" panose="020B0500000000000000" pitchFamily="34" charset="0"/>
                  </a:rPr>
                  <a:t>as</a:t>
                </a:r>
                <a:r>
                  <a:rPr lang="it-IT" sz="1600" dirty="0">
                    <a:solidFill>
                      <a:srgbClr val="262626"/>
                    </a:solidFill>
                    <a:latin typeface="Frutiger" panose="020B0500000000000000" pitchFamily="34" charset="0"/>
                  </a:rPr>
                  <a:t> </a:t>
                </a:r>
                <a14:m>
                  <m:oMath xmlns:m="http://schemas.openxmlformats.org/officeDocument/2006/math">
                    <m:r>
                      <a:rPr lang="it-IT" sz="1600" i="1" dirty="0" smtClean="0">
                        <a:solidFill>
                          <a:srgbClr val="262626"/>
                        </a:solidFill>
                        <a:latin typeface="Cambria Math" panose="02040503050406030204" pitchFamily="18" charset="0"/>
                      </a:rPr>
                      <m:t>𝑅</m:t>
                    </m:r>
                  </m:oMath>
                </a14:m>
                <a:r>
                  <a:rPr lang="it-IT" sz="1600" dirty="0">
                    <a:solidFill>
                      <a:srgbClr val="262626"/>
                    </a:solidFill>
                    <a:latin typeface="Frutiger" panose="020B0500000000000000" pitchFamily="34" charset="0"/>
                  </a:rPr>
                  <a:t> to weight the control </a:t>
                </a:r>
                <a:r>
                  <a:rPr lang="it-IT" sz="1600" dirty="0" err="1">
                    <a:solidFill>
                      <a:srgbClr val="262626"/>
                    </a:solidFill>
                    <a:latin typeface="Frutiger" panose="020B0500000000000000" pitchFamily="34" charset="0"/>
                  </a:rPr>
                  <a:t>effort</a:t>
                </a:r>
                <a:endParaRPr lang="it-IT" sz="1600" dirty="0">
                  <a:solidFill>
                    <a:srgbClr val="262626"/>
                  </a:solidFill>
                  <a:latin typeface="Frutiger" panose="020B0500000000000000" pitchFamily="34" charset="0"/>
                </a:endParaRPr>
              </a:p>
            </p:txBody>
          </p:sp>
        </mc:Choice>
        <mc:Fallback xmlns="">
          <p:sp>
            <p:nvSpPr>
              <p:cNvPr id="58" name="CasellaDiTesto 57">
                <a:extLst>
                  <a:ext uri="{FF2B5EF4-FFF2-40B4-BE49-F238E27FC236}">
                    <a16:creationId xmlns:a16="http://schemas.microsoft.com/office/drawing/2014/main" id="{777577D1-FDF7-F48D-F17C-5CE96DC4532B}"/>
                  </a:ext>
                </a:extLst>
              </p:cNvPr>
              <p:cNvSpPr txBox="1">
                <a:spLocks noRot="1" noChangeAspect="1" noMove="1" noResize="1" noEditPoints="1" noAdjustHandles="1" noChangeArrowheads="1" noChangeShapeType="1" noTextEdit="1"/>
              </p:cNvSpPr>
              <p:nvPr/>
            </p:nvSpPr>
            <p:spPr>
              <a:xfrm>
                <a:off x="3967776" y="5845190"/>
                <a:ext cx="5978305" cy="584775"/>
              </a:xfrm>
              <a:prstGeom prst="rect">
                <a:avLst/>
              </a:prstGeom>
              <a:blipFill>
                <a:blip r:embed="rId18"/>
                <a:stretch>
                  <a:fillRect t="-3125" r="-917" b="-12500"/>
                </a:stretch>
              </a:blipFill>
            </p:spPr>
            <p:txBody>
              <a:bodyPr/>
              <a:lstStyle/>
              <a:p>
                <a:r>
                  <a:rPr lang="it-IT">
                    <a:noFill/>
                  </a:rPr>
                  <a:t> </a:t>
                </a:r>
              </a:p>
            </p:txBody>
          </p:sp>
        </mc:Fallback>
      </mc:AlternateContent>
      <p:cxnSp>
        <p:nvCxnSpPr>
          <p:cNvPr id="59" name="Connettore 2 58">
            <a:extLst>
              <a:ext uri="{FF2B5EF4-FFF2-40B4-BE49-F238E27FC236}">
                <a16:creationId xmlns:a16="http://schemas.microsoft.com/office/drawing/2014/main" id="{09BAB143-5B69-CC83-8D10-B4A280A148C7}"/>
              </a:ext>
            </a:extLst>
          </p:cNvPr>
          <p:cNvCxnSpPr>
            <a:cxnSpLocks/>
          </p:cNvCxnSpPr>
          <p:nvPr/>
        </p:nvCxnSpPr>
        <p:spPr>
          <a:xfrm>
            <a:off x="8874855" y="5443608"/>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ttore 2 59">
            <a:extLst>
              <a:ext uri="{FF2B5EF4-FFF2-40B4-BE49-F238E27FC236}">
                <a16:creationId xmlns:a16="http://schemas.microsoft.com/office/drawing/2014/main" id="{614A4373-5A86-5300-6474-CC6DBEDD164F}"/>
              </a:ext>
            </a:extLst>
          </p:cNvPr>
          <p:cNvCxnSpPr>
            <a:cxnSpLocks/>
          </p:cNvCxnSpPr>
          <p:nvPr/>
        </p:nvCxnSpPr>
        <p:spPr>
          <a:xfrm>
            <a:off x="6861139" y="5443608"/>
            <a:ext cx="0" cy="398971"/>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4" name="Segnaposto numero diapositiva 3">
            <a:extLst>
              <a:ext uri="{FF2B5EF4-FFF2-40B4-BE49-F238E27FC236}">
                <a16:creationId xmlns:a16="http://schemas.microsoft.com/office/drawing/2014/main" id="{CD1403D8-F1B6-0728-458E-47372A1D81E1}"/>
              </a:ext>
            </a:extLst>
          </p:cNvPr>
          <p:cNvSpPr>
            <a:spLocks noGrp="1"/>
          </p:cNvSpPr>
          <p:nvPr>
            <p:ph type="sldNum" sz="quarter" idx="12"/>
          </p:nvPr>
        </p:nvSpPr>
        <p:spPr/>
        <p:txBody>
          <a:bodyPr/>
          <a:lstStyle/>
          <a:p>
            <a:fld id="{532DDF56-7B91-4B01-9C01-9E940BA2BCA3}" type="slidenum">
              <a:rPr lang="it-IT" smtClean="0"/>
              <a:t>17</a:t>
            </a:fld>
            <a:endParaRPr lang="it-IT"/>
          </a:p>
        </p:txBody>
      </p:sp>
    </p:spTree>
    <p:extLst>
      <p:ext uri="{BB962C8B-B14F-4D97-AF65-F5344CB8AC3E}">
        <p14:creationId xmlns:p14="http://schemas.microsoft.com/office/powerpoint/2010/main" val="43246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25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25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Pendubot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6" name="Immagine 5">
            <a:extLst>
              <a:ext uri="{FF2B5EF4-FFF2-40B4-BE49-F238E27FC236}">
                <a16:creationId xmlns:a16="http://schemas.microsoft.com/office/drawing/2014/main" id="{6F4D1CD1-9F8A-7C54-F4E4-4B9425C49C86}"/>
              </a:ext>
            </a:extLst>
          </p:cNvPr>
          <p:cNvPicPr>
            <a:picLocks noChangeAspect="1"/>
          </p:cNvPicPr>
          <p:nvPr/>
        </p:nvPicPr>
        <p:blipFill>
          <a:blip r:embed="rId6"/>
          <a:stretch>
            <a:fillRect/>
          </a:stretch>
        </p:blipFill>
        <p:spPr>
          <a:xfrm>
            <a:off x="7860804" y="538523"/>
            <a:ext cx="3189514" cy="1527911"/>
          </a:xfrm>
          <a:prstGeom prst="rect">
            <a:avLst/>
          </a:prstGeom>
        </p:spPr>
      </p:pic>
      <p:pic>
        <p:nvPicPr>
          <p:cNvPr id="8" name="pendubot_rec_c0">
            <a:hlinkClick r:id="" action="ppaction://media"/>
            <a:extLst>
              <a:ext uri="{FF2B5EF4-FFF2-40B4-BE49-F238E27FC236}">
                <a16:creationId xmlns:a16="http://schemas.microsoft.com/office/drawing/2014/main" id="{5DFEA15E-579A-42F1-C266-1DAC3AAE0674}"/>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r="2635"/>
          <a:stretch/>
        </p:blipFill>
        <p:spPr>
          <a:xfrm>
            <a:off x="838200" y="2248935"/>
            <a:ext cx="4750837" cy="3901815"/>
          </a:xfrm>
          <a:prstGeom prst="rect">
            <a:avLst/>
          </a:prstGeom>
        </p:spPr>
      </p:pic>
      <p:pic>
        <p:nvPicPr>
          <p:cNvPr id="12" name="Immagine 11">
            <a:extLst>
              <a:ext uri="{FF2B5EF4-FFF2-40B4-BE49-F238E27FC236}">
                <a16:creationId xmlns:a16="http://schemas.microsoft.com/office/drawing/2014/main" id="{1C281FDC-DF4E-6048-D9A8-B9F4627205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0881" y="2276521"/>
            <a:ext cx="4879437" cy="3894405"/>
          </a:xfrm>
          <a:prstGeom prst="rect">
            <a:avLst/>
          </a:prstGeom>
        </p:spPr>
      </p:pic>
      <p:sp>
        <p:nvSpPr>
          <p:cNvPr id="13" name="Rettangolo con angoli arrotondati 12">
            <a:extLst>
              <a:ext uri="{FF2B5EF4-FFF2-40B4-BE49-F238E27FC236}">
                <a16:creationId xmlns:a16="http://schemas.microsoft.com/office/drawing/2014/main" id="{4B7C3FE6-612B-F707-0363-812E9556FDFA}"/>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C0</a:t>
            </a:r>
          </a:p>
        </p:txBody>
      </p:sp>
      <p:sp>
        <p:nvSpPr>
          <p:cNvPr id="14" name="CasellaDiTesto 13">
            <a:extLst>
              <a:ext uri="{FF2B5EF4-FFF2-40B4-BE49-F238E27FC236}">
                <a16:creationId xmlns:a16="http://schemas.microsoft.com/office/drawing/2014/main" id="{563B26FB-95F9-57AF-E11E-1E8431093B67}"/>
              </a:ext>
            </a:extLst>
          </p:cNvPr>
          <p:cNvSpPr txBox="1"/>
          <p:nvPr/>
        </p:nvSpPr>
        <p:spPr>
          <a:xfrm>
            <a:off x="1393073" y="1647534"/>
            <a:ext cx="1953442"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Unconstrained</a:t>
            </a:r>
            <a:endParaRPr lang="it-IT" sz="2000" b="1" dirty="0">
              <a:solidFill>
                <a:srgbClr val="262626"/>
              </a:solidFill>
              <a:latin typeface="Frutiger" panose="020B0500000000000000" pitchFamily="34" charset="0"/>
            </a:endParaRPr>
          </a:p>
        </p:txBody>
      </p:sp>
      <p:sp>
        <p:nvSpPr>
          <p:cNvPr id="4" name="Segnaposto numero diapositiva 3">
            <a:extLst>
              <a:ext uri="{FF2B5EF4-FFF2-40B4-BE49-F238E27FC236}">
                <a16:creationId xmlns:a16="http://schemas.microsoft.com/office/drawing/2014/main" id="{9C86CC90-E14B-79A4-C806-0FAC6471FCBF}"/>
              </a:ext>
            </a:extLst>
          </p:cNvPr>
          <p:cNvSpPr>
            <a:spLocks noGrp="1"/>
          </p:cNvSpPr>
          <p:nvPr>
            <p:ph type="sldNum" sz="quarter" idx="12"/>
          </p:nvPr>
        </p:nvSpPr>
        <p:spPr/>
        <p:txBody>
          <a:bodyPr/>
          <a:lstStyle/>
          <a:p>
            <a:fld id="{532DDF56-7B91-4B01-9C01-9E940BA2BCA3}" type="slidenum">
              <a:rPr lang="it-IT" smtClean="0"/>
              <a:t>18</a:t>
            </a:fld>
            <a:endParaRPr lang="it-IT"/>
          </a:p>
        </p:txBody>
      </p:sp>
    </p:spTree>
    <p:extLst>
      <p:ext uri="{BB962C8B-B14F-4D97-AF65-F5344CB8AC3E}">
        <p14:creationId xmlns:p14="http://schemas.microsoft.com/office/powerpoint/2010/main" val="254420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Pendubot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838200" y="0"/>
            <a:ext cx="1175327" cy="1399049"/>
          </a:xfrm>
        </p:spPr>
      </p:pic>
      <p:pic>
        <p:nvPicPr>
          <p:cNvPr id="12" name="Immagine 11" descr="Immagine che contiene testo, diagramma, Diagramma, linea&#10;&#10;Descrizione generata automaticamente">
            <a:extLst>
              <a:ext uri="{FF2B5EF4-FFF2-40B4-BE49-F238E27FC236}">
                <a16:creationId xmlns:a16="http://schemas.microsoft.com/office/drawing/2014/main" id="{1C281FDC-DF4E-6048-D9A8-B9F4627205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881" y="2273820"/>
            <a:ext cx="4879437" cy="3899807"/>
          </a:xfrm>
          <a:prstGeom prst="rect">
            <a:avLst/>
          </a:prstGeom>
        </p:spPr>
      </p:pic>
      <p:sp>
        <p:nvSpPr>
          <p:cNvPr id="13" name="Rettangolo con angoli arrotondati 12">
            <a:extLst>
              <a:ext uri="{FF2B5EF4-FFF2-40B4-BE49-F238E27FC236}">
                <a16:creationId xmlns:a16="http://schemas.microsoft.com/office/drawing/2014/main" id="{4B7C3FE6-612B-F707-0363-812E9556FDFA}"/>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C1</a:t>
            </a:r>
          </a:p>
        </p:txBody>
      </p:sp>
      <p:sp>
        <p:nvSpPr>
          <p:cNvPr id="14" name="CasellaDiTesto 13">
            <a:extLst>
              <a:ext uri="{FF2B5EF4-FFF2-40B4-BE49-F238E27FC236}">
                <a16:creationId xmlns:a16="http://schemas.microsoft.com/office/drawing/2014/main" id="{563B26FB-95F9-57AF-E11E-1E8431093B67}"/>
              </a:ext>
            </a:extLst>
          </p:cNvPr>
          <p:cNvSpPr txBox="1"/>
          <p:nvPr/>
        </p:nvSpPr>
        <p:spPr>
          <a:xfrm>
            <a:off x="1393072" y="1647534"/>
            <a:ext cx="2062115"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Naive</a:t>
            </a:r>
            <a:r>
              <a:rPr kumimoji="0" lang="it-IT" altLang="it-IT" sz="2000" b="1"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clamping</a:t>
            </a:r>
            <a:endParaRPr lang="it-IT" sz="2000" b="1" dirty="0">
              <a:solidFill>
                <a:srgbClr val="262626"/>
              </a:solidFill>
              <a:latin typeface="Frutiger" panose="020B0500000000000000" pitchFamily="34" charset="0"/>
            </a:endParaRPr>
          </a:p>
        </p:txBody>
      </p:sp>
      <p:pic>
        <p:nvPicPr>
          <p:cNvPr id="21" name="Immagine 20" descr="\documentclass{article}&#10;\usepackage{amsmath}&#10;\pagestyle{empty}&#10;\begin{document}&#10;&#10;$u_1 \in \mathcal{U} = [-5, 5] \; \text{Nm}$&#10;&#10;&#10;\end{document}" title="IguanaTex Picture Display">
            <a:extLst>
              <a:ext uri="{FF2B5EF4-FFF2-40B4-BE49-F238E27FC236}">
                <a16:creationId xmlns:a16="http://schemas.microsoft.com/office/drawing/2014/main" id="{96F0A21F-9CE3-5C33-A788-165B390E8706}"/>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364264" y="1735455"/>
            <a:ext cx="2400030" cy="273473"/>
          </a:xfrm>
          <a:prstGeom prst="rect">
            <a:avLst/>
          </a:prstGeom>
        </p:spPr>
      </p:pic>
      <p:pic>
        <p:nvPicPr>
          <p:cNvPr id="15" name="pendubot_rec_c1">
            <a:hlinkClick r:id="" action="ppaction://media"/>
            <a:extLst>
              <a:ext uri="{FF2B5EF4-FFF2-40B4-BE49-F238E27FC236}">
                <a16:creationId xmlns:a16="http://schemas.microsoft.com/office/drawing/2014/main" id="{6CEBEC4E-4461-CA33-6C17-4C1370578381}"/>
              </a:ext>
            </a:extLst>
          </p:cNvPr>
          <p:cNvPicPr>
            <a:picLocks noChangeAspect="1"/>
          </p:cNvPicPr>
          <p:nvPr>
            <a:videoFile r:link="rId3"/>
            <p:extLst>
              <p:ext uri="{DAA4B4D4-6D71-4841-9C94-3DE7FCFB9230}">
                <p14:media xmlns:p14="http://schemas.microsoft.com/office/powerpoint/2010/main" r:embed="rId2"/>
              </p:ext>
            </p:extLst>
          </p:nvPr>
        </p:nvPicPr>
        <p:blipFill>
          <a:blip r:embed="rId9"/>
          <a:srcRect r="3400"/>
          <a:stretch/>
        </p:blipFill>
        <p:spPr>
          <a:xfrm>
            <a:off x="837469" y="2258171"/>
            <a:ext cx="4714245" cy="3902400"/>
          </a:xfrm>
          <a:prstGeom prst="rect">
            <a:avLst/>
          </a:prstGeom>
        </p:spPr>
      </p:pic>
      <p:pic>
        <p:nvPicPr>
          <p:cNvPr id="19" name="Immagine 18">
            <a:extLst>
              <a:ext uri="{FF2B5EF4-FFF2-40B4-BE49-F238E27FC236}">
                <a16:creationId xmlns:a16="http://schemas.microsoft.com/office/drawing/2014/main" id="{20BAE5DB-B287-16E0-C8F0-93DAB9BD5453}"/>
              </a:ext>
            </a:extLst>
          </p:cNvPr>
          <p:cNvPicPr>
            <a:picLocks noChangeAspect="1"/>
          </p:cNvPicPr>
          <p:nvPr/>
        </p:nvPicPr>
        <p:blipFill>
          <a:blip r:embed="rId10"/>
          <a:stretch>
            <a:fillRect/>
          </a:stretch>
        </p:blipFill>
        <p:spPr>
          <a:xfrm>
            <a:off x="7860804" y="538523"/>
            <a:ext cx="3189514" cy="1527911"/>
          </a:xfrm>
          <a:prstGeom prst="rect">
            <a:avLst/>
          </a:prstGeom>
        </p:spPr>
      </p:pic>
      <p:sp>
        <p:nvSpPr>
          <p:cNvPr id="4" name="Segnaposto numero diapositiva 3">
            <a:extLst>
              <a:ext uri="{FF2B5EF4-FFF2-40B4-BE49-F238E27FC236}">
                <a16:creationId xmlns:a16="http://schemas.microsoft.com/office/drawing/2014/main" id="{1B814171-546B-1F9D-E541-FE80F35A5442}"/>
              </a:ext>
            </a:extLst>
          </p:cNvPr>
          <p:cNvSpPr>
            <a:spLocks noGrp="1"/>
          </p:cNvSpPr>
          <p:nvPr>
            <p:ph type="sldNum" sz="quarter" idx="12"/>
          </p:nvPr>
        </p:nvSpPr>
        <p:spPr/>
        <p:txBody>
          <a:bodyPr/>
          <a:lstStyle/>
          <a:p>
            <a:fld id="{532DDF56-7B91-4B01-9C01-9E940BA2BCA3}" type="slidenum">
              <a:rPr lang="it-IT" smtClean="0"/>
              <a:t>19</a:t>
            </a:fld>
            <a:endParaRPr lang="it-IT"/>
          </a:p>
        </p:txBody>
      </p:sp>
    </p:spTree>
    <p:extLst>
      <p:ext uri="{BB962C8B-B14F-4D97-AF65-F5344CB8AC3E}">
        <p14:creationId xmlns:p14="http://schemas.microsoft.com/office/powerpoint/2010/main" val="92676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1 </a:t>
            </a:r>
            <a:r>
              <a:rPr lang="it-IT" sz="1800" b="1" dirty="0" err="1">
                <a:solidFill>
                  <a:schemeClr val="bg1"/>
                </a:solidFill>
                <a:latin typeface="Frutiger" panose="020B0500000000000000" pitchFamily="34" charset="0"/>
              </a:rPr>
              <a:t>Introduction</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b="1" dirty="0">
                <a:solidFill>
                  <a:schemeClr val="bg1"/>
                </a:solidFill>
                <a:latin typeface="Frutiger" panose="020B0500000000000000" pitchFamily="34" charset="0"/>
              </a:rPr>
              <a:t>Introduction</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Differential dynamic programming</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Optimal controller</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Control of underactuated robots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2585522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Pendubot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12" name="Immagine 11">
            <a:extLst>
              <a:ext uri="{FF2B5EF4-FFF2-40B4-BE49-F238E27FC236}">
                <a16:creationId xmlns:a16="http://schemas.microsoft.com/office/drawing/2014/main" id="{1C281FDC-DF4E-6048-D9A8-B9F46272054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170881" y="2276521"/>
            <a:ext cx="4879437" cy="3894405"/>
          </a:xfrm>
          <a:prstGeom prst="rect">
            <a:avLst/>
          </a:prstGeom>
        </p:spPr>
      </p:pic>
      <p:sp>
        <p:nvSpPr>
          <p:cNvPr id="9" name="Rettangolo con angoli arrotondati 8">
            <a:extLst>
              <a:ext uri="{FF2B5EF4-FFF2-40B4-BE49-F238E27FC236}">
                <a16:creationId xmlns:a16="http://schemas.microsoft.com/office/drawing/2014/main" id="{39CD9C78-2DEC-9039-D22E-350CF4436FF2}"/>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C2</a:t>
            </a:r>
          </a:p>
        </p:txBody>
      </p:sp>
      <p:sp>
        <p:nvSpPr>
          <p:cNvPr id="10" name="CasellaDiTesto 9">
            <a:extLst>
              <a:ext uri="{FF2B5EF4-FFF2-40B4-BE49-F238E27FC236}">
                <a16:creationId xmlns:a16="http://schemas.microsoft.com/office/drawing/2014/main" id="{34EE2A1F-D845-A26B-AC84-F96767C6BC87}"/>
              </a:ext>
            </a:extLst>
          </p:cNvPr>
          <p:cNvSpPr txBox="1"/>
          <p:nvPr/>
        </p:nvSpPr>
        <p:spPr>
          <a:xfrm>
            <a:off x="1393072" y="1647534"/>
            <a:ext cx="2479132"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Squashing</a:t>
            </a:r>
            <a:r>
              <a:rPr kumimoji="0" lang="it-IT" altLang="it-IT" sz="2000" b="1"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function</a:t>
            </a:r>
            <a:endParaRPr lang="it-IT" sz="2000" b="1" dirty="0">
              <a:solidFill>
                <a:srgbClr val="262626"/>
              </a:solidFill>
              <a:latin typeface="Frutiger" panose="020B0500000000000000" pitchFamily="34" charset="0"/>
            </a:endParaRPr>
          </a:p>
        </p:txBody>
      </p:sp>
      <p:pic>
        <p:nvPicPr>
          <p:cNvPr id="18" name="Immagine 17" descr="\documentclass{article}&#10;\usepackage{amsmath}&#10;\pagestyle{empty}&#10;\begin{document}&#10;&#10;$u_1 \in \mathcal{U} = [-5, 5] \; \text{Nm}$&#10;&#10;&#10;\end{document}" title="IguanaTex Picture Display">
            <a:extLst>
              <a:ext uri="{FF2B5EF4-FFF2-40B4-BE49-F238E27FC236}">
                <a16:creationId xmlns:a16="http://schemas.microsoft.com/office/drawing/2014/main" id="{8A5FC6E4-617B-1A44-62C8-C26EC1C3AEA3}"/>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840125" y="1735455"/>
            <a:ext cx="2400030" cy="273473"/>
          </a:xfrm>
          <a:prstGeom prst="rect">
            <a:avLst/>
          </a:prstGeom>
        </p:spPr>
      </p:pic>
      <p:pic>
        <p:nvPicPr>
          <p:cNvPr id="15" name="pendubot_rec_c2">
            <a:hlinkClick r:id="" action="ppaction://media"/>
            <a:extLst>
              <a:ext uri="{FF2B5EF4-FFF2-40B4-BE49-F238E27FC236}">
                <a16:creationId xmlns:a16="http://schemas.microsoft.com/office/drawing/2014/main" id="{35586BED-0CFC-B3F6-8BEC-A5DD79066C97}"/>
              </a:ext>
            </a:extLst>
          </p:cNvPr>
          <p:cNvPicPr>
            <a:picLocks noChangeAspect="1"/>
          </p:cNvPicPr>
          <p:nvPr>
            <a:videoFile r:link="rId3"/>
            <p:extLst>
              <p:ext uri="{DAA4B4D4-6D71-4841-9C94-3DE7FCFB9230}">
                <p14:media xmlns:p14="http://schemas.microsoft.com/office/powerpoint/2010/main" r:embed="rId2"/>
              </p:ext>
            </p:extLst>
          </p:nvPr>
        </p:nvPicPr>
        <p:blipFill>
          <a:blip r:embed="rId9"/>
          <a:srcRect r="3401"/>
          <a:stretch/>
        </p:blipFill>
        <p:spPr>
          <a:xfrm>
            <a:off x="837525" y="2248350"/>
            <a:ext cx="4714189" cy="3902400"/>
          </a:xfrm>
          <a:prstGeom prst="rect">
            <a:avLst/>
          </a:prstGeom>
        </p:spPr>
      </p:pic>
      <p:pic>
        <p:nvPicPr>
          <p:cNvPr id="16" name="Immagine 15">
            <a:extLst>
              <a:ext uri="{FF2B5EF4-FFF2-40B4-BE49-F238E27FC236}">
                <a16:creationId xmlns:a16="http://schemas.microsoft.com/office/drawing/2014/main" id="{A4765431-0091-DAC0-3EEF-5497F6C28BFE}"/>
              </a:ext>
            </a:extLst>
          </p:cNvPr>
          <p:cNvPicPr>
            <a:picLocks noChangeAspect="1"/>
          </p:cNvPicPr>
          <p:nvPr/>
        </p:nvPicPr>
        <p:blipFill>
          <a:blip r:embed="rId10"/>
          <a:stretch>
            <a:fillRect/>
          </a:stretch>
        </p:blipFill>
        <p:spPr>
          <a:xfrm>
            <a:off x="7860804" y="538523"/>
            <a:ext cx="3189514" cy="1527911"/>
          </a:xfrm>
          <a:prstGeom prst="rect">
            <a:avLst/>
          </a:prstGeom>
        </p:spPr>
      </p:pic>
      <p:sp>
        <p:nvSpPr>
          <p:cNvPr id="4" name="Segnaposto numero diapositiva 3">
            <a:extLst>
              <a:ext uri="{FF2B5EF4-FFF2-40B4-BE49-F238E27FC236}">
                <a16:creationId xmlns:a16="http://schemas.microsoft.com/office/drawing/2014/main" id="{85EA9D3D-E175-B77A-5B6F-4C03BE838302}"/>
              </a:ext>
            </a:extLst>
          </p:cNvPr>
          <p:cNvSpPr>
            <a:spLocks noGrp="1"/>
          </p:cNvSpPr>
          <p:nvPr>
            <p:ph type="sldNum" sz="quarter" idx="12"/>
          </p:nvPr>
        </p:nvSpPr>
        <p:spPr/>
        <p:txBody>
          <a:bodyPr/>
          <a:lstStyle/>
          <a:p>
            <a:fld id="{532DDF56-7B91-4B01-9C01-9E940BA2BCA3}" type="slidenum">
              <a:rPr lang="it-IT" smtClean="0"/>
              <a:t>20</a:t>
            </a:fld>
            <a:endParaRPr lang="it-IT"/>
          </a:p>
        </p:txBody>
      </p:sp>
    </p:spTree>
    <p:extLst>
      <p:ext uri="{BB962C8B-B14F-4D97-AF65-F5344CB8AC3E}">
        <p14:creationId xmlns:p14="http://schemas.microsoft.com/office/powerpoint/2010/main" val="1961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repeatCount="indefinite" fill="hold" display="0">
                  <p:stCondLst>
                    <p:cond delay="indefinite"/>
                  </p:stCondLst>
                </p:cTn>
                <p:tgtEl>
                  <p:spTgt spid="1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endubot_rec_c3">
            <a:hlinkClick r:id="" action="ppaction://media"/>
            <a:extLst>
              <a:ext uri="{FF2B5EF4-FFF2-40B4-BE49-F238E27FC236}">
                <a16:creationId xmlns:a16="http://schemas.microsoft.com/office/drawing/2014/main" id="{78BF2A4D-0B12-CA91-7997-45DB83B19F61}"/>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r="3827"/>
          <a:stretch/>
        </p:blipFill>
        <p:spPr>
          <a:xfrm>
            <a:off x="839654" y="2248350"/>
            <a:ext cx="4693399" cy="3902400"/>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Pendubot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12" name="Immagine 11">
            <a:extLst>
              <a:ext uri="{FF2B5EF4-FFF2-40B4-BE49-F238E27FC236}">
                <a16:creationId xmlns:a16="http://schemas.microsoft.com/office/drawing/2014/main" id="{1C281FDC-DF4E-6048-D9A8-B9F4627205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0881" y="2276521"/>
            <a:ext cx="4879437" cy="3894405"/>
          </a:xfrm>
          <a:prstGeom prst="rect">
            <a:avLst/>
          </a:prstGeom>
        </p:spPr>
      </p:pic>
      <p:sp>
        <p:nvSpPr>
          <p:cNvPr id="15" name="Rettangolo con angoli arrotondati 14">
            <a:extLst>
              <a:ext uri="{FF2B5EF4-FFF2-40B4-BE49-F238E27FC236}">
                <a16:creationId xmlns:a16="http://schemas.microsoft.com/office/drawing/2014/main" id="{906C3012-9C88-7001-6A0B-D6A3205FCF85}"/>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C3</a:t>
            </a:r>
          </a:p>
        </p:txBody>
      </p:sp>
      <p:sp>
        <p:nvSpPr>
          <p:cNvPr id="16" name="CasellaDiTesto 15">
            <a:extLst>
              <a:ext uri="{FF2B5EF4-FFF2-40B4-BE49-F238E27FC236}">
                <a16:creationId xmlns:a16="http://schemas.microsoft.com/office/drawing/2014/main" id="{8F65D86A-DAF6-4316-F930-91364DC4BF7D}"/>
              </a:ext>
            </a:extLst>
          </p:cNvPr>
          <p:cNvSpPr txBox="1"/>
          <p:nvPr/>
        </p:nvSpPr>
        <p:spPr>
          <a:xfrm>
            <a:off x="1393072" y="1647534"/>
            <a:ext cx="2479132"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Constrained</a:t>
            </a:r>
            <a:r>
              <a:rPr kumimoji="0" lang="it-IT" altLang="it-IT" sz="2000" b="1" i="0" u="none" strike="noStrike" cap="none" normalizeH="0" baseline="0" dirty="0">
                <a:ln>
                  <a:noFill/>
                </a:ln>
                <a:solidFill>
                  <a:srgbClr val="262626"/>
                </a:solidFill>
                <a:effectLst/>
                <a:latin typeface="Frutiger" panose="020B0500000000000000" pitchFamily="34" charset="0"/>
              </a:rPr>
              <a:t> QP</a:t>
            </a:r>
            <a:endParaRPr lang="it-IT" sz="2000" b="1" dirty="0">
              <a:solidFill>
                <a:srgbClr val="262626"/>
              </a:solidFill>
              <a:latin typeface="Frutiger" panose="020B0500000000000000" pitchFamily="34" charset="0"/>
            </a:endParaRPr>
          </a:p>
        </p:txBody>
      </p:sp>
      <p:pic>
        <p:nvPicPr>
          <p:cNvPr id="22" name="Immagine 21" descr="\documentclass{article}&#10;\usepackage{amsmath}&#10;\pagestyle{empty}&#10;\begin{document}&#10;&#10;$u_1 \in \mathcal{U} = [-5, 5] \; \text{Nm}$&#10;&#10;&#10;\end{document}" title="IguanaTex Picture Display">
            <a:extLst>
              <a:ext uri="{FF2B5EF4-FFF2-40B4-BE49-F238E27FC236}">
                <a16:creationId xmlns:a16="http://schemas.microsoft.com/office/drawing/2014/main" id="{FAAC0D31-2835-E87E-5E61-333F7B8963B1}"/>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410917" y="1735455"/>
            <a:ext cx="2400030" cy="273473"/>
          </a:xfrm>
          <a:prstGeom prst="rect">
            <a:avLst/>
          </a:prstGeom>
        </p:spPr>
      </p:pic>
      <p:pic>
        <p:nvPicPr>
          <p:cNvPr id="20" name="Immagine 19">
            <a:extLst>
              <a:ext uri="{FF2B5EF4-FFF2-40B4-BE49-F238E27FC236}">
                <a16:creationId xmlns:a16="http://schemas.microsoft.com/office/drawing/2014/main" id="{EF24E8B8-5086-C469-300F-044692D25131}"/>
              </a:ext>
            </a:extLst>
          </p:cNvPr>
          <p:cNvPicPr>
            <a:picLocks noChangeAspect="1"/>
          </p:cNvPicPr>
          <p:nvPr/>
        </p:nvPicPr>
        <p:blipFill>
          <a:blip r:embed="rId10"/>
          <a:stretch>
            <a:fillRect/>
          </a:stretch>
        </p:blipFill>
        <p:spPr>
          <a:xfrm>
            <a:off x="7860804" y="538523"/>
            <a:ext cx="3189514" cy="1527911"/>
          </a:xfrm>
          <a:prstGeom prst="rect">
            <a:avLst/>
          </a:prstGeom>
        </p:spPr>
      </p:pic>
      <p:sp>
        <p:nvSpPr>
          <p:cNvPr id="4" name="Segnaposto numero diapositiva 3">
            <a:extLst>
              <a:ext uri="{FF2B5EF4-FFF2-40B4-BE49-F238E27FC236}">
                <a16:creationId xmlns:a16="http://schemas.microsoft.com/office/drawing/2014/main" id="{013F47B1-BC30-C96A-5A93-5596750EDDC8}"/>
              </a:ext>
            </a:extLst>
          </p:cNvPr>
          <p:cNvSpPr>
            <a:spLocks noGrp="1"/>
          </p:cNvSpPr>
          <p:nvPr>
            <p:ph type="sldNum" sz="quarter" idx="12"/>
          </p:nvPr>
        </p:nvSpPr>
        <p:spPr/>
        <p:txBody>
          <a:bodyPr/>
          <a:lstStyle/>
          <a:p>
            <a:fld id="{532DDF56-7B91-4B01-9C01-9E940BA2BCA3}" type="slidenum">
              <a:rPr lang="it-IT" smtClean="0"/>
              <a:t>21</a:t>
            </a:fld>
            <a:endParaRPr lang="it-IT"/>
          </a:p>
        </p:txBody>
      </p:sp>
    </p:spTree>
    <p:extLst>
      <p:ext uri="{BB962C8B-B14F-4D97-AF65-F5344CB8AC3E}">
        <p14:creationId xmlns:p14="http://schemas.microsoft.com/office/powerpoint/2010/main" val="262146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acrobot_rec_c0">
            <a:hlinkClick r:id="" action="ppaction://media"/>
            <a:extLst>
              <a:ext uri="{FF2B5EF4-FFF2-40B4-BE49-F238E27FC236}">
                <a16:creationId xmlns:a16="http://schemas.microsoft.com/office/drawing/2014/main" id="{27007C44-075D-0189-473C-1FFB74DD0710}"/>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3607"/>
          <a:stretch/>
        </p:blipFill>
        <p:spPr>
          <a:xfrm>
            <a:off x="838200" y="2248935"/>
            <a:ext cx="4704184" cy="3902400"/>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Acrobot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6" name="Immagine 5">
            <a:extLst>
              <a:ext uri="{FF2B5EF4-FFF2-40B4-BE49-F238E27FC236}">
                <a16:creationId xmlns:a16="http://schemas.microsoft.com/office/drawing/2014/main" id="{11200F51-A8D6-0FED-5D41-D2F4F780A02E}"/>
              </a:ext>
            </a:extLst>
          </p:cNvPr>
          <p:cNvPicPr>
            <a:picLocks noChangeAspect="1"/>
          </p:cNvPicPr>
          <p:nvPr/>
        </p:nvPicPr>
        <p:blipFill>
          <a:blip r:embed="rId7"/>
          <a:stretch>
            <a:fillRect/>
          </a:stretch>
        </p:blipFill>
        <p:spPr>
          <a:xfrm>
            <a:off x="7860804" y="538523"/>
            <a:ext cx="3189514" cy="1527911"/>
          </a:xfrm>
          <a:prstGeom prst="rect">
            <a:avLst/>
          </a:prstGeom>
        </p:spPr>
      </p:pic>
      <p:pic>
        <p:nvPicPr>
          <p:cNvPr id="8" name="Immagine 7">
            <a:extLst>
              <a:ext uri="{FF2B5EF4-FFF2-40B4-BE49-F238E27FC236}">
                <a16:creationId xmlns:a16="http://schemas.microsoft.com/office/drawing/2014/main" id="{5D47D7C9-B11F-B238-5221-7696652A71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70882" y="2276521"/>
            <a:ext cx="4879435" cy="3894405"/>
          </a:xfrm>
          <a:prstGeom prst="rect">
            <a:avLst/>
          </a:prstGeom>
        </p:spPr>
      </p:pic>
      <p:sp>
        <p:nvSpPr>
          <p:cNvPr id="9" name="Rettangolo con angoli arrotondati 8">
            <a:extLst>
              <a:ext uri="{FF2B5EF4-FFF2-40B4-BE49-F238E27FC236}">
                <a16:creationId xmlns:a16="http://schemas.microsoft.com/office/drawing/2014/main" id="{B702A829-87AD-BCE9-F07B-A145D7EA9090}"/>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C0</a:t>
            </a:r>
          </a:p>
        </p:txBody>
      </p:sp>
      <p:sp>
        <p:nvSpPr>
          <p:cNvPr id="10" name="CasellaDiTesto 9">
            <a:extLst>
              <a:ext uri="{FF2B5EF4-FFF2-40B4-BE49-F238E27FC236}">
                <a16:creationId xmlns:a16="http://schemas.microsoft.com/office/drawing/2014/main" id="{3A7A1973-9F29-B857-C1D1-A083B9CEFB79}"/>
              </a:ext>
            </a:extLst>
          </p:cNvPr>
          <p:cNvSpPr txBox="1"/>
          <p:nvPr/>
        </p:nvSpPr>
        <p:spPr>
          <a:xfrm>
            <a:off x="1393073" y="1647534"/>
            <a:ext cx="1953442"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Unconstrained</a:t>
            </a:r>
            <a:endParaRPr lang="it-IT" sz="2000" b="1" dirty="0">
              <a:solidFill>
                <a:srgbClr val="262626"/>
              </a:solidFill>
              <a:latin typeface="Frutiger" panose="020B0500000000000000" pitchFamily="34" charset="0"/>
            </a:endParaRPr>
          </a:p>
        </p:txBody>
      </p:sp>
      <p:sp>
        <p:nvSpPr>
          <p:cNvPr id="4" name="Segnaposto numero diapositiva 3">
            <a:extLst>
              <a:ext uri="{FF2B5EF4-FFF2-40B4-BE49-F238E27FC236}">
                <a16:creationId xmlns:a16="http://schemas.microsoft.com/office/drawing/2014/main" id="{93489593-6632-03F7-177E-2F7937FB8EB7}"/>
              </a:ext>
            </a:extLst>
          </p:cNvPr>
          <p:cNvSpPr>
            <a:spLocks noGrp="1"/>
          </p:cNvSpPr>
          <p:nvPr>
            <p:ph type="sldNum" sz="quarter" idx="12"/>
          </p:nvPr>
        </p:nvSpPr>
        <p:spPr/>
        <p:txBody>
          <a:bodyPr/>
          <a:lstStyle/>
          <a:p>
            <a:fld id="{532DDF56-7B91-4B01-9C01-9E940BA2BCA3}" type="slidenum">
              <a:rPr lang="it-IT" smtClean="0"/>
              <a:t>22</a:t>
            </a:fld>
            <a:endParaRPr lang="it-IT"/>
          </a:p>
        </p:txBody>
      </p:sp>
    </p:spTree>
    <p:extLst>
      <p:ext uri="{BB962C8B-B14F-4D97-AF65-F5344CB8AC3E}">
        <p14:creationId xmlns:p14="http://schemas.microsoft.com/office/powerpoint/2010/main" val="202550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acrobot_rec_c1">
            <a:hlinkClick r:id="" action="ppaction://media"/>
            <a:extLst>
              <a:ext uri="{FF2B5EF4-FFF2-40B4-BE49-F238E27FC236}">
                <a16:creationId xmlns:a16="http://schemas.microsoft.com/office/drawing/2014/main" id="{28130338-2307-8E99-6C6F-A2DA14EB8778}"/>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r="2841"/>
          <a:stretch/>
        </p:blipFill>
        <p:spPr>
          <a:xfrm>
            <a:off x="838200" y="2248935"/>
            <a:ext cx="4741506" cy="3902400"/>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Acrobot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6" name="Immagine 5">
            <a:extLst>
              <a:ext uri="{FF2B5EF4-FFF2-40B4-BE49-F238E27FC236}">
                <a16:creationId xmlns:a16="http://schemas.microsoft.com/office/drawing/2014/main" id="{11200F51-A8D6-0FED-5D41-D2F4F780A02E}"/>
              </a:ext>
            </a:extLst>
          </p:cNvPr>
          <p:cNvPicPr>
            <a:picLocks noChangeAspect="1"/>
          </p:cNvPicPr>
          <p:nvPr/>
        </p:nvPicPr>
        <p:blipFill>
          <a:blip r:embed="rId8"/>
          <a:stretch>
            <a:fillRect/>
          </a:stretch>
        </p:blipFill>
        <p:spPr>
          <a:xfrm>
            <a:off x="7860804" y="538523"/>
            <a:ext cx="3189514" cy="1527911"/>
          </a:xfrm>
          <a:prstGeom prst="rect">
            <a:avLst/>
          </a:prstGeom>
        </p:spPr>
      </p:pic>
      <p:pic>
        <p:nvPicPr>
          <p:cNvPr id="8" name="Immagine 7">
            <a:extLst>
              <a:ext uri="{FF2B5EF4-FFF2-40B4-BE49-F238E27FC236}">
                <a16:creationId xmlns:a16="http://schemas.microsoft.com/office/drawing/2014/main" id="{5D47D7C9-B11F-B238-5221-7696652A71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70882" y="2276521"/>
            <a:ext cx="4879435" cy="3894404"/>
          </a:xfrm>
          <a:prstGeom prst="rect">
            <a:avLst/>
          </a:prstGeom>
        </p:spPr>
      </p:pic>
      <p:sp>
        <p:nvSpPr>
          <p:cNvPr id="4" name="Rettangolo con angoli arrotondati 3">
            <a:extLst>
              <a:ext uri="{FF2B5EF4-FFF2-40B4-BE49-F238E27FC236}">
                <a16:creationId xmlns:a16="http://schemas.microsoft.com/office/drawing/2014/main" id="{0D99795E-5E2B-5200-D2FF-FE920600A96B}"/>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C1</a:t>
            </a:r>
          </a:p>
        </p:txBody>
      </p:sp>
      <p:sp>
        <p:nvSpPr>
          <p:cNvPr id="11" name="CasellaDiTesto 10">
            <a:extLst>
              <a:ext uri="{FF2B5EF4-FFF2-40B4-BE49-F238E27FC236}">
                <a16:creationId xmlns:a16="http://schemas.microsoft.com/office/drawing/2014/main" id="{88D2227A-F70B-8C01-571D-40A16A571872}"/>
              </a:ext>
            </a:extLst>
          </p:cNvPr>
          <p:cNvSpPr txBox="1"/>
          <p:nvPr/>
        </p:nvSpPr>
        <p:spPr>
          <a:xfrm>
            <a:off x="1393072" y="1647534"/>
            <a:ext cx="2062115"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Naive</a:t>
            </a:r>
            <a:r>
              <a:rPr kumimoji="0" lang="it-IT" altLang="it-IT" sz="2000" b="1"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clamping</a:t>
            </a:r>
            <a:endParaRPr lang="it-IT" sz="2000" b="1" dirty="0">
              <a:solidFill>
                <a:srgbClr val="262626"/>
              </a:solidFill>
              <a:latin typeface="Frutiger" panose="020B0500000000000000" pitchFamily="34" charset="0"/>
            </a:endParaRPr>
          </a:p>
        </p:txBody>
      </p:sp>
      <p:pic>
        <p:nvPicPr>
          <p:cNvPr id="18" name="Immagine 17" descr="\documentclass{article}&#10;\usepackage{amsmath}&#10;\pagestyle{empty}&#10;\begin{document}&#10;&#10;$u_2 \in \mathcal{U} = [-3.5, 3.5] \; \text{Nm}$&#10;&#10;&#10;\end{document}" title="IguanaTex Picture Display">
            <a:extLst>
              <a:ext uri="{FF2B5EF4-FFF2-40B4-BE49-F238E27FC236}">
                <a16:creationId xmlns:a16="http://schemas.microsoft.com/office/drawing/2014/main" id="{8ED58780-B040-2FA7-969A-BDE58978105B}"/>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3364264" y="1735456"/>
            <a:ext cx="2823087" cy="273986"/>
          </a:xfrm>
          <a:prstGeom prst="rect">
            <a:avLst/>
          </a:prstGeom>
        </p:spPr>
      </p:pic>
      <p:sp>
        <p:nvSpPr>
          <p:cNvPr id="7" name="Segnaposto numero diapositiva 6">
            <a:extLst>
              <a:ext uri="{FF2B5EF4-FFF2-40B4-BE49-F238E27FC236}">
                <a16:creationId xmlns:a16="http://schemas.microsoft.com/office/drawing/2014/main" id="{94A9219D-7413-F87C-0446-77CCAB05D5A7}"/>
              </a:ext>
            </a:extLst>
          </p:cNvPr>
          <p:cNvSpPr>
            <a:spLocks noGrp="1"/>
          </p:cNvSpPr>
          <p:nvPr>
            <p:ph type="sldNum" sz="quarter" idx="12"/>
          </p:nvPr>
        </p:nvSpPr>
        <p:spPr/>
        <p:txBody>
          <a:bodyPr/>
          <a:lstStyle/>
          <a:p>
            <a:fld id="{532DDF56-7B91-4B01-9C01-9E940BA2BCA3}" type="slidenum">
              <a:rPr lang="it-IT" smtClean="0"/>
              <a:t>23</a:t>
            </a:fld>
            <a:endParaRPr lang="it-IT"/>
          </a:p>
        </p:txBody>
      </p:sp>
    </p:spTree>
    <p:extLst>
      <p:ext uri="{BB962C8B-B14F-4D97-AF65-F5344CB8AC3E}">
        <p14:creationId xmlns:p14="http://schemas.microsoft.com/office/powerpoint/2010/main" val="84741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acrobot_rec_c2">
            <a:hlinkClick r:id="" action="ppaction://media"/>
            <a:extLst>
              <a:ext uri="{FF2B5EF4-FFF2-40B4-BE49-F238E27FC236}">
                <a16:creationId xmlns:a16="http://schemas.microsoft.com/office/drawing/2014/main" id="{80831251-8866-3D89-0B38-2283DF789CEF}"/>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r="3224"/>
          <a:stretch/>
        </p:blipFill>
        <p:spPr>
          <a:xfrm>
            <a:off x="838200" y="2248935"/>
            <a:ext cx="4722845" cy="3902400"/>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Acrobot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6" name="Immagine 5">
            <a:extLst>
              <a:ext uri="{FF2B5EF4-FFF2-40B4-BE49-F238E27FC236}">
                <a16:creationId xmlns:a16="http://schemas.microsoft.com/office/drawing/2014/main" id="{11200F51-A8D6-0FED-5D41-D2F4F780A02E}"/>
              </a:ext>
            </a:extLst>
          </p:cNvPr>
          <p:cNvPicPr>
            <a:picLocks noChangeAspect="1"/>
          </p:cNvPicPr>
          <p:nvPr/>
        </p:nvPicPr>
        <p:blipFill>
          <a:blip r:embed="rId8"/>
          <a:stretch>
            <a:fillRect/>
          </a:stretch>
        </p:blipFill>
        <p:spPr>
          <a:xfrm>
            <a:off x="7860804" y="538523"/>
            <a:ext cx="3189514" cy="1527911"/>
          </a:xfrm>
          <a:prstGeom prst="rect">
            <a:avLst/>
          </a:prstGeom>
        </p:spPr>
      </p:pic>
      <p:pic>
        <p:nvPicPr>
          <p:cNvPr id="8" name="Immagine 7">
            <a:extLst>
              <a:ext uri="{FF2B5EF4-FFF2-40B4-BE49-F238E27FC236}">
                <a16:creationId xmlns:a16="http://schemas.microsoft.com/office/drawing/2014/main" id="{5D47D7C9-B11F-B238-5221-7696652A71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70882" y="2276521"/>
            <a:ext cx="4879434" cy="3894404"/>
          </a:xfrm>
          <a:prstGeom prst="rect">
            <a:avLst/>
          </a:prstGeom>
        </p:spPr>
      </p:pic>
      <p:sp>
        <p:nvSpPr>
          <p:cNvPr id="9" name="Rettangolo con angoli arrotondati 8">
            <a:extLst>
              <a:ext uri="{FF2B5EF4-FFF2-40B4-BE49-F238E27FC236}">
                <a16:creationId xmlns:a16="http://schemas.microsoft.com/office/drawing/2014/main" id="{F077B521-1DAF-26C5-3BE2-DA5FB7468DA1}"/>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C2</a:t>
            </a:r>
          </a:p>
        </p:txBody>
      </p:sp>
      <p:sp>
        <p:nvSpPr>
          <p:cNvPr id="10" name="CasellaDiTesto 9">
            <a:extLst>
              <a:ext uri="{FF2B5EF4-FFF2-40B4-BE49-F238E27FC236}">
                <a16:creationId xmlns:a16="http://schemas.microsoft.com/office/drawing/2014/main" id="{AB9D83CA-E79E-814D-2341-45B0413B0049}"/>
              </a:ext>
            </a:extLst>
          </p:cNvPr>
          <p:cNvSpPr txBox="1"/>
          <p:nvPr/>
        </p:nvSpPr>
        <p:spPr>
          <a:xfrm>
            <a:off x="1393072" y="1647534"/>
            <a:ext cx="2479132"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Squashing</a:t>
            </a:r>
            <a:r>
              <a:rPr kumimoji="0" lang="it-IT" altLang="it-IT" sz="2000" b="1"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function</a:t>
            </a:r>
            <a:endParaRPr lang="it-IT" sz="2000" b="1" dirty="0">
              <a:solidFill>
                <a:srgbClr val="262626"/>
              </a:solidFill>
              <a:latin typeface="Frutiger" panose="020B0500000000000000" pitchFamily="34" charset="0"/>
            </a:endParaRPr>
          </a:p>
        </p:txBody>
      </p:sp>
      <p:pic>
        <p:nvPicPr>
          <p:cNvPr id="19" name="Immagine 18" descr="\documentclass{article}&#10;\usepackage{amsmath}&#10;\pagestyle{empty}&#10;\begin{document}&#10;&#10;$u_2 \in \mathcal{U} = [-3.5, 3.5] \; \text{Nm}$&#10;&#10;&#10;\end{document}" title="IguanaTex Picture Display">
            <a:extLst>
              <a:ext uri="{FF2B5EF4-FFF2-40B4-BE49-F238E27FC236}">
                <a16:creationId xmlns:a16="http://schemas.microsoft.com/office/drawing/2014/main" id="{F62D0E1F-1B59-873A-3487-21ED5381147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3840125" y="1735456"/>
            <a:ext cx="2823087" cy="273986"/>
          </a:xfrm>
          <a:prstGeom prst="rect">
            <a:avLst/>
          </a:prstGeom>
        </p:spPr>
      </p:pic>
      <p:sp>
        <p:nvSpPr>
          <p:cNvPr id="4" name="Segnaposto numero diapositiva 3">
            <a:extLst>
              <a:ext uri="{FF2B5EF4-FFF2-40B4-BE49-F238E27FC236}">
                <a16:creationId xmlns:a16="http://schemas.microsoft.com/office/drawing/2014/main" id="{7AA31487-BAAC-8161-67DB-B4F5DC5D82FF}"/>
              </a:ext>
            </a:extLst>
          </p:cNvPr>
          <p:cNvSpPr>
            <a:spLocks noGrp="1"/>
          </p:cNvSpPr>
          <p:nvPr>
            <p:ph type="sldNum" sz="quarter" idx="12"/>
          </p:nvPr>
        </p:nvSpPr>
        <p:spPr/>
        <p:txBody>
          <a:bodyPr/>
          <a:lstStyle/>
          <a:p>
            <a:fld id="{532DDF56-7B91-4B01-9C01-9E940BA2BCA3}" type="slidenum">
              <a:rPr lang="it-IT" smtClean="0"/>
              <a:t>24</a:t>
            </a:fld>
            <a:endParaRPr lang="it-IT"/>
          </a:p>
        </p:txBody>
      </p:sp>
    </p:spTree>
    <p:extLst>
      <p:ext uri="{BB962C8B-B14F-4D97-AF65-F5344CB8AC3E}">
        <p14:creationId xmlns:p14="http://schemas.microsoft.com/office/powerpoint/2010/main" val="23613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crobot_rec_c3">
            <a:hlinkClick r:id="" action="ppaction://media"/>
            <a:extLst>
              <a:ext uri="{FF2B5EF4-FFF2-40B4-BE49-F238E27FC236}">
                <a16:creationId xmlns:a16="http://schemas.microsoft.com/office/drawing/2014/main" id="{F288D771-F3D9-85D4-FD44-98EB63BF9B2D}"/>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r="2076"/>
          <a:stretch/>
        </p:blipFill>
        <p:spPr>
          <a:xfrm>
            <a:off x="838200" y="2248935"/>
            <a:ext cx="4778829" cy="3902400"/>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Simulations</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Acrobot</a:t>
            </a:r>
            <a:r>
              <a:rPr lang="it-IT" sz="3600" b="1" dirty="0">
                <a:solidFill>
                  <a:srgbClr val="822433"/>
                </a:solidFill>
                <a:latin typeface="Frutiger" panose="020B0500000000000000" pitchFamily="34" charset="0"/>
              </a:rPr>
              <a:t>)</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Control of </a:t>
            </a:r>
            <a:r>
              <a:rPr lang="it-IT" sz="1800" b="1" dirty="0" err="1">
                <a:solidFill>
                  <a:srgbClr val="822433"/>
                </a:solidFill>
                <a:latin typeface="Frutiger" panose="020B0500000000000000" pitchFamily="34" charset="0"/>
                <a:cs typeface="Arial" panose="020B0604020202020204" pitchFamily="34" charset="0"/>
              </a:rPr>
              <a:t>underactuated</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robots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pic>
        <p:nvPicPr>
          <p:cNvPr id="6" name="Immagine 5">
            <a:extLst>
              <a:ext uri="{FF2B5EF4-FFF2-40B4-BE49-F238E27FC236}">
                <a16:creationId xmlns:a16="http://schemas.microsoft.com/office/drawing/2014/main" id="{11200F51-A8D6-0FED-5D41-D2F4F780A02E}"/>
              </a:ext>
            </a:extLst>
          </p:cNvPr>
          <p:cNvPicPr>
            <a:picLocks noChangeAspect="1"/>
          </p:cNvPicPr>
          <p:nvPr/>
        </p:nvPicPr>
        <p:blipFill>
          <a:blip r:embed="rId8"/>
          <a:stretch>
            <a:fillRect/>
          </a:stretch>
        </p:blipFill>
        <p:spPr>
          <a:xfrm>
            <a:off x="7860804" y="538523"/>
            <a:ext cx="3189514" cy="1527911"/>
          </a:xfrm>
          <a:prstGeom prst="rect">
            <a:avLst/>
          </a:prstGeom>
        </p:spPr>
      </p:pic>
      <p:pic>
        <p:nvPicPr>
          <p:cNvPr id="8" name="Immagine 7">
            <a:extLst>
              <a:ext uri="{FF2B5EF4-FFF2-40B4-BE49-F238E27FC236}">
                <a16:creationId xmlns:a16="http://schemas.microsoft.com/office/drawing/2014/main" id="{5D47D7C9-B11F-B238-5221-7696652A71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70882" y="2276521"/>
            <a:ext cx="4879434" cy="3894403"/>
          </a:xfrm>
          <a:prstGeom prst="rect">
            <a:avLst/>
          </a:prstGeom>
        </p:spPr>
      </p:pic>
      <p:sp>
        <p:nvSpPr>
          <p:cNvPr id="4" name="Rettangolo con angoli arrotondati 3">
            <a:extLst>
              <a:ext uri="{FF2B5EF4-FFF2-40B4-BE49-F238E27FC236}">
                <a16:creationId xmlns:a16="http://schemas.microsoft.com/office/drawing/2014/main" id="{3E72D17E-A086-FE21-F3B8-DA076F53F813}"/>
              </a:ext>
            </a:extLst>
          </p:cNvPr>
          <p:cNvSpPr/>
          <p:nvPr/>
        </p:nvSpPr>
        <p:spPr>
          <a:xfrm>
            <a:off x="838200" y="1618871"/>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C3</a:t>
            </a:r>
          </a:p>
        </p:txBody>
      </p:sp>
      <p:sp>
        <p:nvSpPr>
          <p:cNvPr id="11" name="CasellaDiTesto 10">
            <a:extLst>
              <a:ext uri="{FF2B5EF4-FFF2-40B4-BE49-F238E27FC236}">
                <a16:creationId xmlns:a16="http://schemas.microsoft.com/office/drawing/2014/main" id="{C0EEE812-A94E-395C-F603-189F9AEDE7B4}"/>
              </a:ext>
            </a:extLst>
          </p:cNvPr>
          <p:cNvSpPr txBox="1"/>
          <p:nvPr/>
        </p:nvSpPr>
        <p:spPr>
          <a:xfrm>
            <a:off x="1393072" y="1647534"/>
            <a:ext cx="2479132"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Constrained</a:t>
            </a:r>
            <a:r>
              <a:rPr kumimoji="0" lang="it-IT" altLang="it-IT" sz="2000" b="1" i="0" u="none" strike="noStrike" cap="none" normalizeH="0" baseline="0" dirty="0">
                <a:ln>
                  <a:noFill/>
                </a:ln>
                <a:solidFill>
                  <a:srgbClr val="262626"/>
                </a:solidFill>
                <a:effectLst/>
                <a:latin typeface="Frutiger" panose="020B0500000000000000" pitchFamily="34" charset="0"/>
              </a:rPr>
              <a:t> QP</a:t>
            </a:r>
            <a:endParaRPr lang="it-IT" sz="2000" b="1" dirty="0">
              <a:solidFill>
                <a:srgbClr val="262626"/>
              </a:solidFill>
              <a:latin typeface="Frutiger" panose="020B0500000000000000" pitchFamily="34" charset="0"/>
            </a:endParaRPr>
          </a:p>
        </p:txBody>
      </p:sp>
      <p:pic>
        <p:nvPicPr>
          <p:cNvPr id="19" name="Immagine 18" descr="\documentclass{article}&#10;\usepackage{amsmath}&#10;\pagestyle{empty}&#10;\begin{document}&#10;&#10;$u_2 \in \mathcal{U} = [-3.5, 3.5] \; \text{Nm}$&#10;&#10;&#10;\end{document}" title="IguanaTex Picture Display">
            <a:extLst>
              <a:ext uri="{FF2B5EF4-FFF2-40B4-BE49-F238E27FC236}">
                <a16:creationId xmlns:a16="http://schemas.microsoft.com/office/drawing/2014/main" id="{DC1C2FE9-6146-64F3-7EF3-6D342D6AB756}"/>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3410917" y="1735456"/>
            <a:ext cx="2823087" cy="273986"/>
          </a:xfrm>
          <a:prstGeom prst="rect">
            <a:avLst/>
          </a:prstGeom>
        </p:spPr>
      </p:pic>
      <p:sp>
        <p:nvSpPr>
          <p:cNvPr id="7" name="Segnaposto numero diapositiva 6">
            <a:extLst>
              <a:ext uri="{FF2B5EF4-FFF2-40B4-BE49-F238E27FC236}">
                <a16:creationId xmlns:a16="http://schemas.microsoft.com/office/drawing/2014/main" id="{51073A3B-77AD-DA24-3EF6-3C24D8E563F6}"/>
              </a:ext>
            </a:extLst>
          </p:cNvPr>
          <p:cNvSpPr>
            <a:spLocks noGrp="1"/>
          </p:cNvSpPr>
          <p:nvPr>
            <p:ph type="sldNum" sz="quarter" idx="12"/>
          </p:nvPr>
        </p:nvSpPr>
        <p:spPr/>
        <p:txBody>
          <a:bodyPr/>
          <a:lstStyle/>
          <a:p>
            <a:fld id="{532DDF56-7B91-4B01-9C01-9E940BA2BCA3}" type="slidenum">
              <a:rPr lang="it-IT" smtClean="0"/>
              <a:t>25</a:t>
            </a:fld>
            <a:endParaRPr lang="it-IT"/>
          </a:p>
        </p:txBody>
      </p:sp>
    </p:spTree>
    <p:extLst>
      <p:ext uri="{BB962C8B-B14F-4D97-AF65-F5344CB8AC3E}">
        <p14:creationId xmlns:p14="http://schemas.microsoft.com/office/powerpoint/2010/main" val="188480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5 </a:t>
            </a:r>
            <a:r>
              <a:rPr lang="it-IT" sz="1800" b="1" dirty="0" err="1">
                <a:solidFill>
                  <a:schemeClr val="bg1"/>
                </a:solidFill>
                <a:latin typeface="Frutiger" panose="020B0500000000000000" pitchFamily="34" charset="0"/>
              </a:rPr>
              <a:t>Conclusion</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rgbClr val="DABEC2"/>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Differential dynamic programming</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Optimal controller</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Control of underactuated robots</a:t>
            </a:r>
          </a:p>
          <a:p>
            <a:pPr marL="457200" indent="-457200">
              <a:lnSpc>
                <a:spcPct val="150000"/>
              </a:lnSpc>
              <a:buFont typeface="+mj-lt"/>
              <a:buAutoNum type="arabicPeriod"/>
            </a:pPr>
            <a:r>
              <a:rPr lang="en-US" sz="2400" b="1" dirty="0">
                <a:solidFill>
                  <a:schemeClr val="bg1"/>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637921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Summarizing</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Conclusion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0"/>
            <a:ext cx="1175327" cy="1399049"/>
          </a:xfrm>
        </p:spPr>
      </p:pic>
      <p:sp>
        <p:nvSpPr>
          <p:cNvPr id="4" name="Segnaposto numero diapositiva 3">
            <a:extLst>
              <a:ext uri="{FF2B5EF4-FFF2-40B4-BE49-F238E27FC236}">
                <a16:creationId xmlns:a16="http://schemas.microsoft.com/office/drawing/2014/main" id="{F419B33A-B28B-34B8-C68F-2527BCB1C995}"/>
              </a:ext>
            </a:extLst>
          </p:cNvPr>
          <p:cNvSpPr>
            <a:spLocks noGrp="1"/>
          </p:cNvSpPr>
          <p:nvPr>
            <p:ph type="sldNum" sz="quarter" idx="12"/>
          </p:nvPr>
        </p:nvSpPr>
        <p:spPr/>
        <p:txBody>
          <a:bodyPr/>
          <a:lstStyle/>
          <a:p>
            <a:fld id="{532DDF56-7B91-4B01-9C01-9E940BA2BCA3}" type="slidenum">
              <a:rPr lang="it-IT" smtClean="0"/>
              <a:t>27</a:t>
            </a:fld>
            <a:endParaRPr lang="it-IT"/>
          </a:p>
        </p:txBody>
      </p:sp>
      <p:sp>
        <p:nvSpPr>
          <p:cNvPr id="6" name="CasellaDiTesto 5">
            <a:extLst>
              <a:ext uri="{FF2B5EF4-FFF2-40B4-BE49-F238E27FC236}">
                <a16:creationId xmlns:a16="http://schemas.microsoft.com/office/drawing/2014/main" id="{72314575-23FD-E981-DCFD-2AEFBFE10382}"/>
              </a:ext>
            </a:extLst>
          </p:cNvPr>
          <p:cNvSpPr txBox="1"/>
          <p:nvPr/>
        </p:nvSpPr>
        <p:spPr>
          <a:xfrm>
            <a:off x="838200" y="1672479"/>
            <a:ext cx="10515600" cy="4401205"/>
          </a:xfrm>
          <a:prstGeom prst="rect">
            <a:avLst/>
          </a:prstGeom>
          <a:noFill/>
        </p:spPr>
        <p:txBody>
          <a:bodyPr wrap="square">
            <a:spAutoFit/>
          </a:bodyPr>
          <a:lstStyle/>
          <a:p>
            <a:pPr marL="285750" indent="-285750" algn="just">
              <a:buFont typeface="Arial" panose="020B0604020202020204" pitchFamily="34" charset="0"/>
              <a:buChar char="•"/>
            </a:pPr>
            <a:r>
              <a:rPr lang="en-US" sz="2000" b="1" dirty="0">
                <a:solidFill>
                  <a:srgbClr val="262626"/>
                </a:solidFill>
                <a:latin typeface="Frutiger" panose="020B0500000000000000" pitchFamily="34" charset="0"/>
              </a:rPr>
              <a:t>Control Approach</a:t>
            </a:r>
            <a:r>
              <a:rPr lang="en-US" sz="2000" dirty="0">
                <a:solidFill>
                  <a:srgbClr val="262626"/>
                </a:solidFill>
                <a:latin typeface="Frutiger" panose="020B0500000000000000" pitchFamily="34" charset="0"/>
              </a:rPr>
              <a:t>: The study demonstrates the efficacy of input-constrained Receding-Horizon Differential Dynamic Programming (DDP) for underactuated robots, particularly the </a:t>
            </a:r>
            <a:r>
              <a:rPr lang="en-US" sz="2000" dirty="0" err="1">
                <a:solidFill>
                  <a:srgbClr val="262626"/>
                </a:solidFill>
                <a:latin typeface="Frutiger" panose="020B0500000000000000" pitchFamily="34" charset="0"/>
              </a:rPr>
              <a:t>pendubot</a:t>
            </a:r>
            <a:r>
              <a:rPr lang="en-US" sz="2000" dirty="0">
                <a:solidFill>
                  <a:srgbClr val="262626"/>
                </a:solidFill>
                <a:latin typeface="Frutiger" panose="020B0500000000000000" pitchFamily="34" charset="0"/>
              </a:rPr>
              <a:t> and </a:t>
            </a:r>
            <a:r>
              <a:rPr lang="en-US" sz="2000" dirty="0" err="1">
                <a:solidFill>
                  <a:srgbClr val="262626"/>
                </a:solidFill>
                <a:latin typeface="Frutiger" panose="020B0500000000000000" pitchFamily="34" charset="0"/>
              </a:rPr>
              <a:t>acrobot</a:t>
            </a:r>
            <a:r>
              <a:rPr lang="en-US" sz="2000" dirty="0">
                <a:solidFill>
                  <a:srgbClr val="262626"/>
                </a:solidFill>
                <a:latin typeface="Frutiger" panose="020B0500000000000000" pitchFamily="34" charset="0"/>
              </a:rPr>
              <a:t>.</a:t>
            </a:r>
          </a:p>
          <a:p>
            <a:pPr marL="285750" indent="-285750" algn="just">
              <a:buFont typeface="Arial" panose="020B0604020202020204" pitchFamily="34" charset="0"/>
              <a:buChar char="•"/>
            </a:pPr>
            <a:r>
              <a:rPr lang="en-US" sz="2000" b="1" dirty="0">
                <a:solidFill>
                  <a:srgbClr val="262626"/>
                </a:solidFill>
                <a:latin typeface="Frutiger" panose="020B0500000000000000" pitchFamily="34" charset="0"/>
              </a:rPr>
              <a:t>Methodology</a:t>
            </a:r>
            <a:r>
              <a:rPr lang="en-US" sz="2000" dirty="0">
                <a:solidFill>
                  <a:srgbClr val="262626"/>
                </a:solidFill>
                <a:latin typeface="Frutiger" panose="020B0500000000000000" pitchFamily="34" charset="0"/>
              </a:rPr>
              <a:t>: Three control constraint methods — naive clamping, squashing functions, and constrained quadratic programming — were tested. Constrained quadratic programming showed superior performance.</a:t>
            </a:r>
          </a:p>
          <a:p>
            <a:pPr marL="285750" indent="-285750" algn="just">
              <a:buFont typeface="Arial" panose="020B0604020202020204" pitchFamily="34" charset="0"/>
              <a:buChar char="•"/>
            </a:pPr>
            <a:r>
              <a:rPr lang="en-US" sz="2000" b="1" dirty="0">
                <a:solidFill>
                  <a:srgbClr val="262626"/>
                </a:solidFill>
                <a:latin typeface="Frutiger" panose="020B0500000000000000" pitchFamily="34" charset="0"/>
              </a:rPr>
              <a:t>Simulation Results</a:t>
            </a:r>
            <a:r>
              <a:rPr lang="en-US" sz="2000" dirty="0">
                <a:solidFill>
                  <a:srgbClr val="262626"/>
                </a:solidFill>
                <a:latin typeface="Frutiger" panose="020B0500000000000000" pitchFamily="34" charset="0"/>
              </a:rPr>
              <a:t>: While naive clamping and squashing functions failed to achieve the desired swing-up motion, constrained quadratic programming successfully controlled both robots while adhering to input constraints.</a:t>
            </a:r>
          </a:p>
          <a:p>
            <a:pPr marL="285750" indent="-285750" algn="just">
              <a:buFont typeface="Arial" panose="020B0604020202020204" pitchFamily="34" charset="0"/>
              <a:buChar char="•"/>
            </a:pPr>
            <a:r>
              <a:rPr lang="en-US" sz="2000" b="1" dirty="0">
                <a:solidFill>
                  <a:srgbClr val="262626"/>
                </a:solidFill>
                <a:latin typeface="Frutiger" panose="020B0500000000000000" pitchFamily="34" charset="0"/>
              </a:rPr>
              <a:t>Practical Relevance</a:t>
            </a:r>
            <a:r>
              <a:rPr lang="en-US" sz="2000" dirty="0">
                <a:solidFill>
                  <a:srgbClr val="262626"/>
                </a:solidFill>
                <a:latin typeface="Frutiger" panose="020B0500000000000000" pitchFamily="34" charset="0"/>
              </a:rPr>
              <a:t>: The receding-horizon strategy combined with DDP proved feasible for real-time control of nonlinear systems, validating the theoretical model.</a:t>
            </a:r>
          </a:p>
          <a:p>
            <a:pPr marL="285750" indent="-285750" algn="just">
              <a:buFont typeface="Arial" panose="020B0604020202020204" pitchFamily="34" charset="0"/>
              <a:buChar char="•"/>
            </a:pPr>
            <a:r>
              <a:rPr lang="en-US" sz="2000" b="1" dirty="0">
                <a:solidFill>
                  <a:srgbClr val="262626"/>
                </a:solidFill>
                <a:latin typeface="Frutiger" panose="020B0500000000000000" pitchFamily="34" charset="0"/>
              </a:rPr>
              <a:t>Future Directions</a:t>
            </a:r>
            <a:r>
              <a:rPr lang="en-US" sz="2000" dirty="0">
                <a:solidFill>
                  <a:srgbClr val="262626"/>
                </a:solidFill>
                <a:latin typeface="Frutiger" panose="020B0500000000000000" pitchFamily="34" charset="0"/>
              </a:rPr>
              <a:t>: Further work can explore extending this control framework to more complex systems and integrating it with other control methods for enhanced robustness and adaptability.</a:t>
            </a:r>
            <a:endParaRPr lang="it-IT" sz="2000" dirty="0">
              <a:solidFill>
                <a:srgbClr val="262626"/>
              </a:solidFill>
              <a:latin typeface="Frutiger" panose="020B0500000000000000" pitchFamily="34" charset="0"/>
            </a:endParaRPr>
          </a:p>
        </p:txBody>
      </p:sp>
    </p:spTree>
    <p:extLst>
      <p:ext uri="{BB962C8B-B14F-4D97-AF65-F5344CB8AC3E}">
        <p14:creationId xmlns:p14="http://schemas.microsoft.com/office/powerpoint/2010/main" val="1017600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Bibliography</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0"/>
            <a:ext cx="1175327" cy="1399049"/>
          </a:xfrm>
        </p:spPr>
      </p:pic>
      <p:sp>
        <p:nvSpPr>
          <p:cNvPr id="4" name="Segnaposto numero diapositiva 3">
            <a:extLst>
              <a:ext uri="{FF2B5EF4-FFF2-40B4-BE49-F238E27FC236}">
                <a16:creationId xmlns:a16="http://schemas.microsoft.com/office/drawing/2014/main" id="{8B0771D0-C01E-3286-F6E1-0A286274C83E}"/>
              </a:ext>
            </a:extLst>
          </p:cNvPr>
          <p:cNvSpPr>
            <a:spLocks noGrp="1"/>
          </p:cNvSpPr>
          <p:nvPr>
            <p:ph type="sldNum" sz="quarter" idx="12"/>
          </p:nvPr>
        </p:nvSpPr>
        <p:spPr/>
        <p:txBody>
          <a:bodyPr/>
          <a:lstStyle/>
          <a:p>
            <a:fld id="{532DDF56-7B91-4B01-9C01-9E940BA2BCA3}" type="slidenum">
              <a:rPr lang="it-IT" smtClean="0"/>
              <a:t>28</a:t>
            </a:fld>
            <a:endParaRPr lang="it-IT"/>
          </a:p>
        </p:txBody>
      </p:sp>
      <p:pic>
        <p:nvPicPr>
          <p:cNvPr id="6" name="Immagine 5">
            <a:extLst>
              <a:ext uri="{FF2B5EF4-FFF2-40B4-BE49-F238E27FC236}">
                <a16:creationId xmlns:a16="http://schemas.microsoft.com/office/drawing/2014/main" id="{BC87154B-15CD-1FC4-9CB0-076A0E3E0421}"/>
              </a:ext>
            </a:extLst>
          </p:cNvPr>
          <p:cNvPicPr>
            <a:picLocks noChangeAspect="1"/>
          </p:cNvPicPr>
          <p:nvPr/>
        </p:nvPicPr>
        <p:blipFill>
          <a:blip r:embed="rId3"/>
          <a:srcRect t="11670"/>
          <a:stretch/>
        </p:blipFill>
        <p:spPr>
          <a:xfrm>
            <a:off x="666916" y="1595120"/>
            <a:ext cx="10816194" cy="4612006"/>
          </a:xfrm>
          <a:prstGeom prst="rect">
            <a:avLst/>
          </a:prstGeom>
        </p:spPr>
      </p:pic>
    </p:spTree>
    <p:extLst>
      <p:ext uri="{BB962C8B-B14F-4D97-AF65-F5344CB8AC3E}">
        <p14:creationId xmlns:p14="http://schemas.microsoft.com/office/powerpoint/2010/main" val="231877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Underactuated</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robots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1 </a:t>
            </a:r>
            <a:r>
              <a:rPr lang="it-IT" sz="1800" b="1" dirty="0" err="1">
                <a:solidFill>
                  <a:srgbClr val="822433"/>
                </a:solidFill>
                <a:latin typeface="Frutiger" panose="020B0500000000000000" pitchFamily="34" charset="0"/>
                <a:cs typeface="Arial" panose="020B0604020202020204" pitchFamily="34" charset="0"/>
              </a:rPr>
              <a:t>Introduction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838200" y="0"/>
            <a:ext cx="1175327" cy="1399049"/>
          </a:xfrm>
        </p:spPr>
      </p:pic>
      <p:pic>
        <p:nvPicPr>
          <p:cNvPr id="1026" name="Picture 2" descr="AcroMonk Nature Inspired Underactuated Brachiating Robot – Robot Enthusiast">
            <a:extLst>
              <a:ext uri="{FF2B5EF4-FFF2-40B4-BE49-F238E27FC236}">
                <a16:creationId xmlns:a16="http://schemas.microsoft.com/office/drawing/2014/main" id="{C7FEDAFF-E235-EC50-E736-D1CA6541CB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3280" y="1307240"/>
            <a:ext cx="4008120" cy="16891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07CAC29-33C5-3F35-EFFC-8BF030D074DF}"/>
              </a:ext>
            </a:extLst>
          </p:cNvPr>
          <p:cNvSpPr>
            <a:spLocks noChangeArrowheads="1"/>
          </p:cNvSpPr>
          <p:nvPr/>
        </p:nvSpPr>
        <p:spPr bwMode="auto">
          <a:xfrm>
            <a:off x="823586" y="1672937"/>
            <a:ext cx="593281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it-IT" altLang="it-IT" sz="2000" b="0" i="0" u="none" strike="noStrike" cap="none" normalizeH="0" baseline="0" dirty="0" err="1">
                <a:ln>
                  <a:noFill/>
                </a:ln>
                <a:solidFill>
                  <a:srgbClr val="262626"/>
                </a:solidFill>
                <a:effectLst/>
                <a:latin typeface="Frutiger" panose="020B0500000000000000" pitchFamily="34" charset="0"/>
              </a:rPr>
              <a:t>Fully-actuated</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robots</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excel</a:t>
            </a:r>
            <a:r>
              <a:rPr kumimoji="0" lang="it-IT" altLang="it-IT" sz="2000" b="0" i="0" u="none" strike="noStrike" cap="none" normalizeH="0" baseline="0" dirty="0">
                <a:ln>
                  <a:noFill/>
                </a:ln>
                <a:solidFill>
                  <a:srgbClr val="262626"/>
                </a:solidFill>
                <a:effectLst/>
                <a:latin typeface="Frutiger" panose="020B0500000000000000" pitchFamily="34" charset="0"/>
              </a:rPr>
              <a:t> in </a:t>
            </a:r>
            <a:r>
              <a:rPr kumimoji="0" lang="it-IT" altLang="it-IT" sz="2000" b="0" i="0" u="none" strike="noStrike" cap="none" normalizeH="0" baseline="0" dirty="0" err="1">
                <a:ln>
                  <a:noFill/>
                </a:ln>
                <a:solidFill>
                  <a:srgbClr val="262626"/>
                </a:solidFill>
                <a:effectLst/>
                <a:latin typeface="Frutiger" panose="020B0500000000000000" pitchFamily="34" charset="0"/>
              </a:rPr>
              <a:t>precision</a:t>
            </a:r>
            <a:r>
              <a:rPr kumimoji="0" lang="it-IT" altLang="it-IT" sz="2000" b="0" i="0" u="none" strike="noStrike" cap="none" normalizeH="0" baseline="0" dirty="0">
                <a:ln>
                  <a:noFill/>
                </a:ln>
                <a:solidFill>
                  <a:srgbClr val="262626"/>
                </a:solidFill>
                <a:effectLst/>
                <a:latin typeface="Frutiger" panose="020B0500000000000000" pitchFamily="34" charset="0"/>
              </a:rPr>
              <a:t> and task </a:t>
            </a:r>
            <a:r>
              <a:rPr kumimoji="0" lang="it-IT" altLang="it-IT" sz="2000" b="0" i="0" u="none" strike="noStrike" cap="none" normalizeH="0" baseline="0" dirty="0" err="1">
                <a:ln>
                  <a:noFill/>
                </a:ln>
                <a:solidFill>
                  <a:srgbClr val="262626"/>
                </a:solidFill>
                <a:effectLst/>
                <a:latin typeface="Frutiger" panose="020B0500000000000000" pitchFamily="34" charset="0"/>
              </a:rPr>
              <a:t>execution</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but</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when</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actuators</a:t>
            </a:r>
            <a:r>
              <a:rPr kumimoji="0" lang="it-IT" altLang="it-IT" sz="2000" b="0" i="0" u="none" strike="noStrike" cap="none" normalizeH="0" baseline="0" dirty="0">
                <a:ln>
                  <a:noFill/>
                </a:ln>
                <a:solidFill>
                  <a:srgbClr val="262626"/>
                </a:solidFill>
                <a:effectLst/>
                <a:latin typeface="Frutiger" panose="020B0500000000000000" pitchFamily="34" charset="0"/>
              </a:rPr>
              <a:t> are </a:t>
            </a:r>
            <a:r>
              <a:rPr kumimoji="0" lang="it-IT" altLang="it-IT" sz="2000" b="0" i="0" u="none" strike="noStrike" cap="none" normalizeH="0" baseline="0" dirty="0" err="1">
                <a:ln>
                  <a:noFill/>
                </a:ln>
                <a:solidFill>
                  <a:srgbClr val="262626"/>
                </a:solidFill>
                <a:effectLst/>
                <a:latin typeface="Frutiger" panose="020B0500000000000000" pitchFamily="34" charset="0"/>
              </a:rPr>
              <a:t>fewer</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than</a:t>
            </a:r>
            <a:r>
              <a:rPr kumimoji="0" lang="it-IT" altLang="it-IT" sz="2000" b="0" i="0" u="none" strike="noStrike" cap="none" normalizeH="0" baseline="0" dirty="0">
                <a:ln>
                  <a:noFill/>
                </a:ln>
                <a:solidFill>
                  <a:srgbClr val="262626"/>
                </a:solidFill>
                <a:effectLst/>
                <a:latin typeface="Frutiger" panose="020B0500000000000000" pitchFamily="34" charset="0"/>
              </a:rPr>
              <a:t> the degrees of </a:t>
            </a:r>
            <a:r>
              <a:rPr kumimoji="0" lang="it-IT" altLang="it-IT" sz="2000" b="0" i="0" u="none" strike="noStrike" cap="none" normalizeH="0" baseline="0" dirty="0" err="1">
                <a:ln>
                  <a:noFill/>
                </a:ln>
                <a:solidFill>
                  <a:srgbClr val="262626"/>
                </a:solidFill>
                <a:effectLst/>
                <a:latin typeface="Frutiger" panose="020B0500000000000000" pitchFamily="34" charset="0"/>
              </a:rPr>
              <a:t>freedom</a:t>
            </a:r>
            <a:r>
              <a:rPr kumimoji="0" lang="it-IT" altLang="it-IT" sz="2000" b="0" i="0" u="none" strike="noStrike" cap="none" normalizeH="0" baseline="0" dirty="0">
                <a:ln>
                  <a:noFill/>
                </a:ln>
                <a:solidFill>
                  <a:srgbClr val="262626"/>
                </a:solidFill>
                <a:effectLst/>
                <a:latin typeface="Frutiger" panose="020B0500000000000000" pitchFamily="34" charset="0"/>
              </a:rPr>
              <a:t>, a robot </a:t>
            </a:r>
            <a:r>
              <a:rPr kumimoji="0" lang="it-IT" altLang="it-IT" sz="2000" b="0" i="0" u="none" strike="noStrike" cap="none" normalizeH="0" baseline="0" dirty="0" err="1">
                <a:ln>
                  <a:noFill/>
                </a:ln>
                <a:solidFill>
                  <a:srgbClr val="262626"/>
                </a:solidFill>
                <a:effectLst/>
                <a:latin typeface="Frutiger" panose="020B0500000000000000" pitchFamily="34" charset="0"/>
              </a:rPr>
              <a:t>becomes</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underactuated</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limiting</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its</a:t>
            </a:r>
            <a:r>
              <a:rPr kumimoji="0" lang="it-IT" altLang="it-IT" sz="2000" b="0" i="0" u="none" strike="noStrike" cap="none" normalizeH="0" baseline="0" dirty="0">
                <a:ln>
                  <a:noFill/>
                </a:ln>
                <a:solidFill>
                  <a:srgbClr val="262626"/>
                </a:solidFill>
                <a:effectLst/>
                <a:latin typeface="Frutiger" panose="020B0500000000000000" pitchFamily="34" charset="0"/>
              </a:rPr>
              <a:t> capabilities.</a:t>
            </a:r>
          </a:p>
        </p:txBody>
      </p:sp>
      <p:sp>
        <p:nvSpPr>
          <p:cNvPr id="9" name="CasellaDiTesto 8">
            <a:extLst>
              <a:ext uri="{FF2B5EF4-FFF2-40B4-BE49-F238E27FC236}">
                <a16:creationId xmlns:a16="http://schemas.microsoft.com/office/drawing/2014/main" id="{0733BB1F-3854-BAF5-FD87-73AAB02CEF3C}"/>
              </a:ext>
            </a:extLst>
          </p:cNvPr>
          <p:cNvSpPr txBox="1"/>
          <p:nvPr/>
        </p:nvSpPr>
        <p:spPr>
          <a:xfrm>
            <a:off x="823586" y="3319809"/>
            <a:ext cx="10515597" cy="707886"/>
          </a:xfrm>
          <a:prstGeom prst="rect">
            <a:avLst/>
          </a:prstGeom>
          <a:noFill/>
        </p:spPr>
        <p:txBody>
          <a:bodyPr wrap="square">
            <a:spAutoFit/>
          </a:bodyPr>
          <a:lstStyle/>
          <a:p>
            <a:pPr algn="just"/>
            <a:r>
              <a:rPr kumimoji="0" lang="it-IT" altLang="it-IT" sz="2000" b="0" i="0" u="none" strike="noStrike" cap="none" normalizeH="0" baseline="0" dirty="0" err="1">
                <a:ln>
                  <a:noFill/>
                </a:ln>
                <a:solidFill>
                  <a:srgbClr val="262626"/>
                </a:solidFill>
                <a:effectLst/>
                <a:latin typeface="Frutiger" panose="020B0500000000000000" pitchFamily="34" charset="0"/>
              </a:rPr>
              <a:t>Underactuated</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robots</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while</a:t>
            </a:r>
            <a:r>
              <a:rPr kumimoji="0" lang="it-IT" altLang="it-IT" sz="2000" b="0" i="0" u="none" strike="noStrike" cap="none" normalizeH="0" baseline="0" dirty="0">
                <a:ln>
                  <a:noFill/>
                </a:ln>
                <a:solidFill>
                  <a:srgbClr val="262626"/>
                </a:solidFill>
                <a:effectLst/>
                <a:latin typeface="Frutiger" panose="020B0500000000000000" pitchFamily="34" charset="0"/>
              </a:rPr>
              <a:t> more </a:t>
            </a:r>
            <a:r>
              <a:rPr kumimoji="0" lang="it-IT" altLang="it-IT" sz="2000" b="0" i="0" u="none" strike="noStrike" cap="none" normalizeH="0" baseline="0" dirty="0" err="1">
                <a:ln>
                  <a:noFill/>
                </a:ln>
                <a:solidFill>
                  <a:srgbClr val="262626"/>
                </a:solidFill>
                <a:effectLst/>
                <a:latin typeface="Frutiger" panose="020B0500000000000000" pitchFamily="34" charset="0"/>
              </a:rPr>
              <a:t>efficient</a:t>
            </a:r>
            <a:r>
              <a:rPr kumimoji="0" lang="it-IT" altLang="it-IT" sz="2000" b="0" i="0" u="none" strike="noStrike" cap="none" normalizeH="0" baseline="0" dirty="0">
                <a:ln>
                  <a:noFill/>
                </a:ln>
                <a:solidFill>
                  <a:srgbClr val="262626"/>
                </a:solidFill>
                <a:effectLst/>
                <a:latin typeface="Frutiger" panose="020B0500000000000000" pitchFamily="34" charset="0"/>
              </a:rPr>
              <a:t> and </a:t>
            </a:r>
            <a:r>
              <a:rPr kumimoji="0" lang="it-IT" altLang="it-IT" sz="2000" b="0" i="0" u="none" strike="noStrike" cap="none" normalizeH="0" baseline="0" dirty="0" err="1">
                <a:ln>
                  <a:noFill/>
                </a:ln>
                <a:solidFill>
                  <a:srgbClr val="262626"/>
                </a:solidFill>
                <a:effectLst/>
                <a:latin typeface="Frutiger" panose="020B0500000000000000" pitchFamily="34" charset="0"/>
              </a:rPr>
              <a:t>simpler</a:t>
            </a:r>
            <a:r>
              <a:rPr kumimoji="0" lang="it-IT" altLang="it-IT" sz="2000" b="0" i="0" u="none" strike="noStrike" cap="none" normalizeH="0" baseline="0" dirty="0">
                <a:ln>
                  <a:noFill/>
                </a:ln>
                <a:solidFill>
                  <a:srgbClr val="262626"/>
                </a:solidFill>
                <a:effectLst/>
                <a:latin typeface="Frutiger" panose="020B0500000000000000" pitchFamily="34" charset="0"/>
              </a:rPr>
              <a:t> in design, </a:t>
            </a:r>
            <a:r>
              <a:rPr kumimoji="0" lang="it-IT" altLang="it-IT" sz="2000" b="0" i="0" u="none" strike="noStrike" cap="none" normalizeH="0" baseline="0" dirty="0" err="1">
                <a:ln>
                  <a:noFill/>
                </a:ln>
                <a:solidFill>
                  <a:srgbClr val="262626"/>
                </a:solidFill>
                <a:effectLst/>
                <a:latin typeface="Frutiger" panose="020B0500000000000000" pitchFamily="34" charset="0"/>
              </a:rPr>
              <a:t>present</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significant</a:t>
            </a:r>
            <a:r>
              <a:rPr kumimoji="0" lang="it-IT" altLang="it-IT" sz="2000" b="0" i="0" u="none" strike="noStrike" cap="none" normalizeH="0" baseline="0" dirty="0">
                <a:ln>
                  <a:noFill/>
                </a:ln>
                <a:solidFill>
                  <a:srgbClr val="262626"/>
                </a:solidFill>
                <a:effectLst/>
                <a:latin typeface="Frutiger" panose="020B0500000000000000" pitchFamily="34" charset="0"/>
              </a:rPr>
              <a:t> control challenges, </a:t>
            </a:r>
            <a:r>
              <a:rPr kumimoji="0" lang="it-IT" altLang="it-IT" sz="2000" b="0" i="0" u="none" strike="noStrike" cap="none" normalizeH="0" baseline="0" dirty="0" err="1">
                <a:ln>
                  <a:noFill/>
                </a:ln>
                <a:solidFill>
                  <a:srgbClr val="262626"/>
                </a:solidFill>
                <a:effectLst/>
                <a:latin typeface="Frutiger" panose="020B0500000000000000" pitchFamily="34" charset="0"/>
              </a:rPr>
              <a:t>requiring</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advanced</a:t>
            </a:r>
            <a:r>
              <a:rPr kumimoji="0" lang="it-IT" altLang="it-IT" sz="2000" b="0" i="0" u="none" strike="noStrike" cap="none" normalizeH="0" baseline="0" dirty="0">
                <a:ln>
                  <a:noFill/>
                </a:ln>
                <a:solidFill>
                  <a:srgbClr val="262626"/>
                </a:solidFill>
                <a:effectLst/>
                <a:latin typeface="Frutiger" panose="020B0500000000000000" pitchFamily="34" charset="0"/>
              </a:rPr>
              <a:t> techniques to </a:t>
            </a:r>
            <a:r>
              <a:rPr kumimoji="0" lang="it-IT" altLang="it-IT" sz="2000" b="0" i="0" u="none" strike="noStrike" cap="none" normalizeH="0" baseline="0" dirty="0" err="1">
                <a:ln>
                  <a:noFill/>
                </a:ln>
                <a:solidFill>
                  <a:srgbClr val="262626"/>
                </a:solidFill>
                <a:effectLst/>
                <a:latin typeface="Frutiger" panose="020B0500000000000000" pitchFamily="34" charset="0"/>
              </a:rPr>
              <a:t>manage</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their</a:t>
            </a:r>
            <a:r>
              <a:rPr kumimoji="0" lang="it-IT" altLang="it-IT" sz="2000" b="0" i="0" u="none" strike="noStrike" cap="none" normalizeH="0" baseline="0" dirty="0">
                <a:ln>
                  <a:noFill/>
                </a:ln>
                <a:solidFill>
                  <a:srgbClr val="262626"/>
                </a:solidFill>
                <a:effectLst/>
                <a:latin typeface="Frutiger" panose="020B0500000000000000" pitchFamily="34" charset="0"/>
              </a:rPr>
              <a:t> </a:t>
            </a:r>
            <a:r>
              <a:rPr kumimoji="0" lang="it-IT" altLang="it-IT" sz="2000" b="0" i="0" u="none" strike="noStrike" cap="none" normalizeH="0" baseline="0" dirty="0" err="1">
                <a:ln>
                  <a:noFill/>
                </a:ln>
                <a:solidFill>
                  <a:srgbClr val="262626"/>
                </a:solidFill>
                <a:effectLst/>
                <a:latin typeface="Frutiger" panose="020B0500000000000000" pitchFamily="34" charset="0"/>
              </a:rPr>
              <a:t>complex</a:t>
            </a:r>
            <a:r>
              <a:rPr kumimoji="0" lang="it-IT" altLang="it-IT" sz="2000" b="0" i="0" u="none" strike="noStrike" cap="none" normalizeH="0" baseline="0" dirty="0">
                <a:ln>
                  <a:noFill/>
                </a:ln>
                <a:solidFill>
                  <a:srgbClr val="262626"/>
                </a:solidFill>
                <a:effectLst/>
                <a:latin typeface="Frutiger" panose="020B0500000000000000" pitchFamily="34" charset="0"/>
              </a:rPr>
              <a:t> dynamics.</a:t>
            </a:r>
            <a:endParaRPr lang="it-IT" sz="2000" dirty="0">
              <a:solidFill>
                <a:srgbClr val="262626"/>
              </a:solidFill>
              <a:latin typeface="Frutiger" panose="020B0500000000000000" pitchFamily="34" charset="0"/>
            </a:endParaRPr>
          </a:p>
        </p:txBody>
      </p:sp>
      <p:grpSp>
        <p:nvGrpSpPr>
          <p:cNvPr id="22" name="Gruppo 21">
            <a:extLst>
              <a:ext uri="{FF2B5EF4-FFF2-40B4-BE49-F238E27FC236}">
                <a16:creationId xmlns:a16="http://schemas.microsoft.com/office/drawing/2014/main" id="{A9CDC292-81FC-7931-BC52-E8A4586315B6}"/>
              </a:ext>
            </a:extLst>
          </p:cNvPr>
          <p:cNvGrpSpPr/>
          <p:nvPr/>
        </p:nvGrpSpPr>
        <p:grpSpPr>
          <a:xfrm>
            <a:off x="4833815" y="4697543"/>
            <a:ext cx="5148385" cy="1254975"/>
            <a:chOff x="3071055" y="4622098"/>
            <a:chExt cx="5148385" cy="1254975"/>
          </a:xfrm>
        </p:grpSpPr>
        <p:pic>
          <p:nvPicPr>
            <p:cNvPr id="7" name="Immagine 6" descr="\documentclass{article}&#10;\usepackage{amsmath}&#10;\pagestyle{empty}&#10;\begin{document}&#10;&#10;$\ddot{q} = f_1(q, \dot{q}, t) + f_2(q, \dot{q}, t)u$&#10;&#10;&#10;\end{document}" title="IguanaTex Picture Display">
              <a:extLst>
                <a:ext uri="{FF2B5EF4-FFF2-40B4-BE49-F238E27FC236}">
                  <a16:creationId xmlns:a16="http://schemas.microsoft.com/office/drawing/2014/main" id="{08DE8D6A-9329-4CFE-F50E-621362CAA8F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071055" y="4622098"/>
              <a:ext cx="4944650" cy="435755"/>
            </a:xfrm>
            <a:prstGeom prst="rect">
              <a:avLst/>
            </a:prstGeom>
          </p:spPr>
        </p:pic>
        <p:cxnSp>
          <p:nvCxnSpPr>
            <p:cNvPr id="12" name="Connettore 2 11">
              <a:extLst>
                <a:ext uri="{FF2B5EF4-FFF2-40B4-BE49-F238E27FC236}">
                  <a16:creationId xmlns:a16="http://schemas.microsoft.com/office/drawing/2014/main" id="{51CF21E5-54FB-509A-C894-044C0FAF52AB}"/>
                </a:ext>
              </a:extLst>
            </p:cNvPr>
            <p:cNvCxnSpPr>
              <a:cxnSpLocks/>
            </p:cNvCxnSpPr>
            <p:nvPr/>
          </p:nvCxnSpPr>
          <p:spPr>
            <a:xfrm>
              <a:off x="4690646" y="5122811"/>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ttore 2 18">
              <a:extLst>
                <a:ext uri="{FF2B5EF4-FFF2-40B4-BE49-F238E27FC236}">
                  <a16:creationId xmlns:a16="http://schemas.microsoft.com/office/drawing/2014/main" id="{54A335D4-5CCD-E827-B2FD-03268E606D5B}"/>
                </a:ext>
              </a:extLst>
            </p:cNvPr>
            <p:cNvCxnSpPr>
              <a:cxnSpLocks/>
            </p:cNvCxnSpPr>
            <p:nvPr/>
          </p:nvCxnSpPr>
          <p:spPr>
            <a:xfrm>
              <a:off x="7070626" y="5128260"/>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20" name="CasellaDiTesto 19">
              <a:extLst>
                <a:ext uri="{FF2B5EF4-FFF2-40B4-BE49-F238E27FC236}">
                  <a16:creationId xmlns:a16="http://schemas.microsoft.com/office/drawing/2014/main" id="{07EAFB84-3C64-977B-B332-3D20056FDFD5}"/>
                </a:ext>
              </a:extLst>
            </p:cNvPr>
            <p:cNvSpPr txBox="1"/>
            <p:nvPr/>
          </p:nvSpPr>
          <p:spPr>
            <a:xfrm>
              <a:off x="3713819" y="5476963"/>
              <a:ext cx="2118359" cy="400110"/>
            </a:xfrm>
            <a:prstGeom prst="rect">
              <a:avLst/>
            </a:prstGeom>
            <a:noFill/>
          </p:spPr>
          <p:txBody>
            <a:bodyPr wrap="square">
              <a:spAutoFit/>
            </a:bodyPr>
            <a:lstStyle/>
            <a:p>
              <a:pPr algn="just"/>
              <a:r>
                <a:rPr lang="it-IT" sz="2000" dirty="0">
                  <a:solidFill>
                    <a:srgbClr val="262626"/>
                  </a:solidFill>
                  <a:latin typeface="Frutiger" panose="020B0500000000000000" pitchFamily="34" charset="0"/>
                </a:rPr>
                <a:t>drift </a:t>
              </a:r>
              <a:r>
                <a:rPr lang="it-IT" sz="2000" dirty="0" err="1">
                  <a:solidFill>
                    <a:srgbClr val="262626"/>
                  </a:solidFill>
                  <a:latin typeface="Frutiger" panose="020B0500000000000000" pitchFamily="34" charset="0"/>
                </a:rPr>
                <a:t>vector</a:t>
              </a:r>
              <a:r>
                <a:rPr lang="it-IT" sz="2000" dirty="0">
                  <a:solidFill>
                    <a:srgbClr val="262626"/>
                  </a:solidFill>
                  <a:latin typeface="Frutiger" panose="020B0500000000000000" pitchFamily="34" charset="0"/>
                </a:rPr>
                <a:t> field</a:t>
              </a:r>
            </a:p>
          </p:txBody>
        </p:sp>
        <p:sp>
          <p:nvSpPr>
            <p:cNvPr id="21" name="CasellaDiTesto 20">
              <a:extLst>
                <a:ext uri="{FF2B5EF4-FFF2-40B4-BE49-F238E27FC236}">
                  <a16:creationId xmlns:a16="http://schemas.microsoft.com/office/drawing/2014/main" id="{569336F0-837E-1B06-1E2E-1E5E024A9CDC}"/>
                </a:ext>
              </a:extLst>
            </p:cNvPr>
            <p:cNvSpPr txBox="1"/>
            <p:nvPr/>
          </p:nvSpPr>
          <p:spPr>
            <a:xfrm>
              <a:off x="5921812" y="5476963"/>
              <a:ext cx="2297628" cy="400110"/>
            </a:xfrm>
            <a:prstGeom prst="rect">
              <a:avLst/>
            </a:prstGeom>
            <a:noFill/>
          </p:spPr>
          <p:txBody>
            <a:bodyPr wrap="square">
              <a:spAutoFit/>
            </a:bodyPr>
            <a:lstStyle/>
            <a:p>
              <a:pPr algn="just"/>
              <a:r>
                <a:rPr lang="it-IT" sz="2000" dirty="0">
                  <a:solidFill>
                    <a:srgbClr val="262626"/>
                  </a:solidFill>
                  <a:latin typeface="Frutiger" panose="020B0500000000000000" pitchFamily="34" charset="0"/>
                </a:rPr>
                <a:t>control </a:t>
              </a:r>
              <a:r>
                <a:rPr lang="it-IT" sz="2000" dirty="0" err="1">
                  <a:solidFill>
                    <a:srgbClr val="262626"/>
                  </a:solidFill>
                  <a:latin typeface="Frutiger" panose="020B0500000000000000" pitchFamily="34" charset="0"/>
                </a:rPr>
                <a:t>vector</a:t>
              </a:r>
              <a:r>
                <a:rPr lang="it-IT" sz="2000" dirty="0">
                  <a:solidFill>
                    <a:srgbClr val="262626"/>
                  </a:solidFill>
                  <a:latin typeface="Frutiger" panose="020B0500000000000000" pitchFamily="34" charset="0"/>
                </a:rPr>
                <a:t> field </a:t>
              </a:r>
            </a:p>
          </p:txBody>
        </p:sp>
      </p:grpSp>
      <p:grpSp>
        <p:nvGrpSpPr>
          <p:cNvPr id="30" name="Gruppo 29">
            <a:extLst>
              <a:ext uri="{FF2B5EF4-FFF2-40B4-BE49-F238E27FC236}">
                <a16:creationId xmlns:a16="http://schemas.microsoft.com/office/drawing/2014/main" id="{739AE287-88D1-E5AA-1EE5-2870250696A0}"/>
              </a:ext>
            </a:extLst>
          </p:cNvPr>
          <p:cNvGrpSpPr/>
          <p:nvPr/>
        </p:nvGrpSpPr>
        <p:grpSpPr>
          <a:xfrm>
            <a:off x="4210167" y="5242324"/>
            <a:ext cx="3771665" cy="1037022"/>
            <a:chOff x="7601587" y="4653357"/>
            <a:chExt cx="3771665" cy="1037022"/>
          </a:xfrm>
        </p:grpSpPr>
        <p:sp>
          <p:nvSpPr>
            <p:cNvPr id="31" name="Rettangolo con angoli arrotondati 30">
              <a:extLst>
                <a:ext uri="{FF2B5EF4-FFF2-40B4-BE49-F238E27FC236}">
                  <a16:creationId xmlns:a16="http://schemas.microsoft.com/office/drawing/2014/main" id="{226394FA-B447-61D1-B080-5ED7882533A7}"/>
                </a:ext>
              </a:extLst>
            </p:cNvPr>
            <p:cNvSpPr/>
            <p:nvPr/>
          </p:nvSpPr>
          <p:spPr>
            <a:xfrm>
              <a:off x="7601587" y="4653357"/>
              <a:ext cx="3771665" cy="1037022"/>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sz="2000" b="1" dirty="0" err="1">
                  <a:latin typeface="Frutiger" panose="020B0500000000000000" pitchFamily="34" charset="0"/>
                </a:rPr>
                <a:t>Underactuation</a:t>
              </a:r>
              <a:r>
                <a:rPr lang="it-IT" sz="2000" b="1" dirty="0">
                  <a:latin typeface="Frutiger" panose="020B0500000000000000" pitchFamily="34" charset="0"/>
                </a:rPr>
                <a:t> </a:t>
              </a:r>
              <a:r>
                <a:rPr lang="it-IT" sz="2000" b="1" dirty="0" err="1">
                  <a:latin typeface="Frutiger" panose="020B0500000000000000" pitchFamily="34" charset="0"/>
                </a:rPr>
                <a:t>condition</a:t>
              </a:r>
              <a:endParaRPr lang="it-IT" sz="2000" b="1" dirty="0">
                <a:latin typeface="Frutiger" panose="020B0500000000000000" pitchFamily="34" charset="0"/>
              </a:endParaRPr>
            </a:p>
          </p:txBody>
        </p:sp>
        <p:pic>
          <p:nvPicPr>
            <p:cNvPr id="32" name="Immagine 31">
              <a:extLst>
                <a:ext uri="{FF2B5EF4-FFF2-40B4-BE49-F238E27FC236}">
                  <a16:creationId xmlns:a16="http://schemas.microsoft.com/office/drawing/2014/main" id="{9E98B5BD-9D88-889A-E15F-DCB22079D6D8}"/>
                </a:ext>
              </a:extLst>
            </p:cNvPr>
            <p:cNvPicPr>
              <a:picLocks noChangeAspect="1"/>
            </p:cNvPicPr>
            <p:nvPr/>
          </p:nvPicPr>
          <p:blipFill>
            <a:blip r:embed="rId8"/>
            <a:stretch>
              <a:fillRect/>
            </a:stretch>
          </p:blipFill>
          <p:spPr>
            <a:xfrm>
              <a:off x="7756041" y="5196795"/>
              <a:ext cx="3462755" cy="311426"/>
            </a:xfrm>
            <a:prstGeom prst="rect">
              <a:avLst/>
            </a:prstGeom>
          </p:spPr>
        </p:pic>
      </p:grpSp>
      <p:grpSp>
        <p:nvGrpSpPr>
          <p:cNvPr id="44" name="Gruppo 43">
            <a:extLst>
              <a:ext uri="{FF2B5EF4-FFF2-40B4-BE49-F238E27FC236}">
                <a16:creationId xmlns:a16="http://schemas.microsoft.com/office/drawing/2014/main" id="{D50B058D-1BB7-2871-3B1B-E1F8E82D324A}"/>
              </a:ext>
            </a:extLst>
          </p:cNvPr>
          <p:cNvGrpSpPr/>
          <p:nvPr/>
        </p:nvGrpSpPr>
        <p:grpSpPr>
          <a:xfrm>
            <a:off x="985538" y="4594237"/>
            <a:ext cx="3248722" cy="1449395"/>
            <a:chOff x="985538" y="4726317"/>
            <a:chExt cx="3248722" cy="1449395"/>
          </a:xfrm>
        </p:grpSpPr>
        <p:pic>
          <p:nvPicPr>
            <p:cNvPr id="41" name="Immagine 40" descr="\documentclass{article}&#10;\usepackage{amsmath}&#10;\usepackage{amsfonts}&#10;\pagestyle{empty}&#10;\begin{document}&#10;&#10;\begin{itemize}&#10;\item $t \in \mathbb{R}$&#10;\item $x = \begin{bmatrix}q &amp; \dot{q} \end{bmatrix} ^\top \in \mathbb{R}^{2n}$&#10;\item $u \in \mathbb{R}^m$&#10;\end{itemize}&#10;&#10;&#10;\end{document}" title="IguanaTex Picture Display">
              <a:extLst>
                <a:ext uri="{FF2B5EF4-FFF2-40B4-BE49-F238E27FC236}">
                  <a16:creationId xmlns:a16="http://schemas.microsoft.com/office/drawing/2014/main" id="{BDF94290-7D7B-F360-66AB-3E1B5C9E8463}"/>
                </a:ext>
              </a:extLst>
            </p:cNvPr>
            <p:cNvPicPr>
              <a:picLocks noChangeAspect="1"/>
            </p:cNvPicPr>
            <p:nvPr>
              <p:custDataLst>
                <p:tags r:id="rId1"/>
              </p:custDataLst>
            </p:nvPr>
          </p:nvPicPr>
          <p:blipFill>
            <a:blip r:embed="rId9">
              <a:alphaModFix amt="70000"/>
              <a:extLst>
                <a:ext uri="{28A0092B-C50C-407E-A947-70E740481C1C}">
                  <a14:useLocalDpi xmlns:a14="http://schemas.microsoft.com/office/drawing/2010/main" val="0"/>
                </a:ext>
              </a:extLst>
            </a:blip>
            <a:stretch>
              <a:fillRect/>
            </a:stretch>
          </p:blipFill>
          <p:spPr>
            <a:xfrm>
              <a:off x="985538" y="4861095"/>
              <a:ext cx="2314597" cy="1199488"/>
            </a:xfrm>
            <a:prstGeom prst="rect">
              <a:avLst/>
            </a:prstGeom>
          </p:spPr>
        </p:pic>
        <p:sp>
          <p:nvSpPr>
            <p:cNvPr id="39" name="CasellaDiTesto 38">
              <a:extLst>
                <a:ext uri="{FF2B5EF4-FFF2-40B4-BE49-F238E27FC236}">
                  <a16:creationId xmlns:a16="http://schemas.microsoft.com/office/drawing/2014/main" id="{41E602CB-98AE-B481-0F1F-2D79BB8FA1BB}"/>
                </a:ext>
              </a:extLst>
            </p:cNvPr>
            <p:cNvSpPr txBox="1"/>
            <p:nvPr/>
          </p:nvSpPr>
          <p:spPr>
            <a:xfrm>
              <a:off x="1802963" y="4726317"/>
              <a:ext cx="975357" cy="400110"/>
            </a:xfrm>
            <a:prstGeom prst="rect">
              <a:avLst/>
            </a:prstGeom>
            <a:noFill/>
          </p:spPr>
          <p:txBody>
            <a:bodyPr wrap="square">
              <a:spAutoFit/>
            </a:bodyPr>
            <a:lstStyle/>
            <a:p>
              <a:pPr algn="just"/>
              <a:r>
                <a:rPr lang="it-IT" sz="2000" dirty="0">
                  <a:solidFill>
                    <a:schemeClr val="bg1">
                      <a:lumMod val="50000"/>
                    </a:schemeClr>
                  </a:solidFill>
                  <a:latin typeface="Frutiger" panose="020B0500000000000000" pitchFamily="34" charset="0"/>
                </a:rPr>
                <a:t> time</a:t>
              </a:r>
            </a:p>
          </p:txBody>
        </p:sp>
        <p:sp>
          <p:nvSpPr>
            <p:cNvPr id="42" name="CasellaDiTesto 41">
              <a:extLst>
                <a:ext uri="{FF2B5EF4-FFF2-40B4-BE49-F238E27FC236}">
                  <a16:creationId xmlns:a16="http://schemas.microsoft.com/office/drawing/2014/main" id="{0905A0DB-DFD0-E45D-8C34-4FED19C36D7D}"/>
                </a:ext>
              </a:extLst>
            </p:cNvPr>
            <p:cNvSpPr txBox="1"/>
            <p:nvPr/>
          </p:nvSpPr>
          <p:spPr>
            <a:xfrm>
              <a:off x="3258903" y="5260784"/>
              <a:ext cx="975357" cy="400110"/>
            </a:xfrm>
            <a:prstGeom prst="rect">
              <a:avLst/>
            </a:prstGeom>
            <a:noFill/>
          </p:spPr>
          <p:txBody>
            <a:bodyPr wrap="square">
              <a:spAutoFit/>
            </a:bodyPr>
            <a:lstStyle/>
            <a:p>
              <a:pPr algn="just"/>
              <a:r>
                <a:rPr lang="it-IT" sz="2000" dirty="0">
                  <a:solidFill>
                    <a:schemeClr val="bg1">
                      <a:lumMod val="50000"/>
                    </a:schemeClr>
                  </a:solidFill>
                  <a:latin typeface="Frutiger" panose="020B0500000000000000" pitchFamily="34" charset="0"/>
                </a:rPr>
                <a:t> state</a:t>
              </a:r>
            </a:p>
          </p:txBody>
        </p:sp>
        <p:sp>
          <p:nvSpPr>
            <p:cNvPr id="43" name="CasellaDiTesto 42">
              <a:extLst>
                <a:ext uri="{FF2B5EF4-FFF2-40B4-BE49-F238E27FC236}">
                  <a16:creationId xmlns:a16="http://schemas.microsoft.com/office/drawing/2014/main" id="{EADFF076-FA7E-F6C5-6B33-2C80352F5701}"/>
                </a:ext>
              </a:extLst>
            </p:cNvPr>
            <p:cNvSpPr txBox="1"/>
            <p:nvPr/>
          </p:nvSpPr>
          <p:spPr>
            <a:xfrm>
              <a:off x="2003367" y="5775602"/>
              <a:ext cx="975357" cy="400110"/>
            </a:xfrm>
            <a:prstGeom prst="rect">
              <a:avLst/>
            </a:prstGeom>
            <a:noFill/>
          </p:spPr>
          <p:txBody>
            <a:bodyPr wrap="square">
              <a:spAutoFit/>
            </a:bodyPr>
            <a:lstStyle/>
            <a:p>
              <a:pPr algn="just"/>
              <a:r>
                <a:rPr lang="it-IT" sz="2000" dirty="0">
                  <a:solidFill>
                    <a:schemeClr val="bg1">
                      <a:lumMod val="50000"/>
                    </a:schemeClr>
                  </a:solidFill>
                  <a:latin typeface="Frutiger" panose="020B0500000000000000" pitchFamily="34" charset="0"/>
                </a:rPr>
                <a:t> input</a:t>
              </a:r>
            </a:p>
          </p:txBody>
        </p:sp>
      </p:grpSp>
      <p:sp>
        <p:nvSpPr>
          <p:cNvPr id="4" name="Segnaposto numero diapositiva 3">
            <a:extLst>
              <a:ext uri="{FF2B5EF4-FFF2-40B4-BE49-F238E27FC236}">
                <a16:creationId xmlns:a16="http://schemas.microsoft.com/office/drawing/2014/main" id="{DFAC0B12-7EED-60AC-EEB8-922AA6BF315E}"/>
              </a:ext>
            </a:extLst>
          </p:cNvPr>
          <p:cNvSpPr>
            <a:spLocks noGrp="1"/>
          </p:cNvSpPr>
          <p:nvPr>
            <p:ph type="sldNum" sz="quarter" idx="12"/>
          </p:nvPr>
        </p:nvSpPr>
        <p:spPr/>
        <p:txBody>
          <a:bodyPr/>
          <a:lstStyle/>
          <a:p>
            <a:fld id="{532DDF56-7B91-4B01-9C01-9E940BA2BCA3}" type="slidenum">
              <a:rPr lang="it-IT" smtClean="0"/>
              <a:t>3</a:t>
            </a:fld>
            <a:endParaRPr lang="it-IT"/>
          </a:p>
        </p:txBody>
      </p:sp>
    </p:spTree>
    <p:extLst>
      <p:ext uri="{BB962C8B-B14F-4D97-AF65-F5344CB8AC3E}">
        <p14:creationId xmlns:p14="http://schemas.microsoft.com/office/powerpoint/2010/main" val="102544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Objective</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1 </a:t>
            </a:r>
            <a:r>
              <a:rPr lang="it-IT" sz="1800" b="1" dirty="0" err="1">
                <a:solidFill>
                  <a:srgbClr val="822433"/>
                </a:solidFill>
                <a:latin typeface="Frutiger" panose="020B0500000000000000" pitchFamily="34" charset="0"/>
                <a:cs typeface="Arial" panose="020B0604020202020204" pitchFamily="34" charset="0"/>
              </a:rPr>
              <a:t>Introduction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12">
            <a:extLst>
              <a:ext uri="{28A0092B-C50C-407E-A947-70E740481C1C}">
                <a14:useLocalDpi xmlns:a14="http://schemas.microsoft.com/office/drawing/2010/main" val="0"/>
              </a:ext>
            </a:extLst>
          </a:blip>
          <a:srcRect/>
          <a:stretch/>
        </p:blipFill>
        <p:spPr>
          <a:xfrm>
            <a:off x="838200" y="0"/>
            <a:ext cx="1175327" cy="1399049"/>
          </a:xfrm>
        </p:spPr>
      </p:pic>
      <p:sp>
        <p:nvSpPr>
          <p:cNvPr id="37" name="Rettangolo con angoli arrotondati 36">
            <a:extLst>
              <a:ext uri="{FF2B5EF4-FFF2-40B4-BE49-F238E27FC236}">
                <a16:creationId xmlns:a16="http://schemas.microsoft.com/office/drawing/2014/main" id="{7747210A-A4E9-5E09-77AE-A0EEA75CB78D}"/>
              </a:ext>
            </a:extLst>
          </p:cNvPr>
          <p:cNvSpPr/>
          <p:nvPr/>
        </p:nvSpPr>
        <p:spPr>
          <a:xfrm>
            <a:off x="4104748" y="4231407"/>
            <a:ext cx="2914771"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Hard input </a:t>
            </a:r>
            <a:r>
              <a:rPr lang="it-IT" sz="2000" b="1" dirty="0" err="1">
                <a:latin typeface="Frutiger" panose="020B0500000000000000" pitchFamily="34" charset="0"/>
              </a:rPr>
              <a:t>constraints</a:t>
            </a:r>
            <a:endParaRPr lang="it-IT" sz="2000" b="1" dirty="0">
              <a:latin typeface="Frutiger" panose="020B0500000000000000" pitchFamily="34" charset="0"/>
            </a:endParaRPr>
          </a:p>
        </p:txBody>
      </p:sp>
      <p:grpSp>
        <p:nvGrpSpPr>
          <p:cNvPr id="69" name="Gruppo 68">
            <a:extLst>
              <a:ext uri="{FF2B5EF4-FFF2-40B4-BE49-F238E27FC236}">
                <a16:creationId xmlns:a16="http://schemas.microsoft.com/office/drawing/2014/main" id="{CF733C88-FC63-222E-5670-9FBB008DC774}"/>
              </a:ext>
            </a:extLst>
          </p:cNvPr>
          <p:cNvGrpSpPr/>
          <p:nvPr/>
        </p:nvGrpSpPr>
        <p:grpSpPr>
          <a:xfrm>
            <a:off x="838200" y="2992002"/>
            <a:ext cx="10124440" cy="457436"/>
            <a:chOff x="838200" y="2920882"/>
            <a:chExt cx="10124440" cy="457436"/>
          </a:xfrm>
        </p:grpSpPr>
        <p:sp>
          <p:nvSpPr>
            <p:cNvPr id="10" name="Rettangolo con angoli arrotondati 9">
              <a:extLst>
                <a:ext uri="{FF2B5EF4-FFF2-40B4-BE49-F238E27FC236}">
                  <a16:creationId xmlns:a16="http://schemas.microsoft.com/office/drawing/2014/main" id="{B4EFE67C-DBA0-0711-A971-A65C9EC5E4F4}"/>
                </a:ext>
              </a:extLst>
            </p:cNvPr>
            <p:cNvSpPr/>
            <p:nvPr/>
          </p:nvSpPr>
          <p:spPr>
            <a:xfrm>
              <a:off x="838200" y="2920882"/>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P3</a:t>
              </a:r>
            </a:p>
          </p:txBody>
        </p:sp>
        <p:sp>
          <p:nvSpPr>
            <p:cNvPr id="13" name="CasellaDiTesto 12">
              <a:extLst>
                <a:ext uri="{FF2B5EF4-FFF2-40B4-BE49-F238E27FC236}">
                  <a16:creationId xmlns:a16="http://schemas.microsoft.com/office/drawing/2014/main" id="{FE02199F-7E55-42A0-91EE-111877A4BD81}"/>
                </a:ext>
              </a:extLst>
            </p:cNvPr>
            <p:cNvSpPr txBox="1"/>
            <p:nvPr/>
          </p:nvSpPr>
          <p:spPr>
            <a:xfrm>
              <a:off x="1393069" y="2952690"/>
              <a:ext cx="2914771"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Setpoint</a:t>
              </a:r>
              <a:r>
                <a:rPr kumimoji="0" lang="it-IT" altLang="it-IT" sz="2000" b="1"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regulation</a:t>
              </a:r>
              <a:r>
                <a:rPr kumimoji="0" lang="it-IT" altLang="it-IT" sz="2000" b="1" i="0" u="none" strike="noStrike" cap="none" normalizeH="0" baseline="0" dirty="0">
                  <a:ln>
                    <a:noFill/>
                  </a:ln>
                  <a:solidFill>
                    <a:srgbClr val="262626"/>
                  </a:solidFill>
                  <a:effectLst/>
                  <a:latin typeface="Frutiger" panose="020B0500000000000000" pitchFamily="34" charset="0"/>
                </a:rPr>
                <a:t>:</a:t>
              </a:r>
              <a:endParaRPr lang="it-IT" sz="2000" b="1" dirty="0">
                <a:solidFill>
                  <a:srgbClr val="262626"/>
                </a:solidFill>
                <a:latin typeface="Frutiger" panose="020B0500000000000000" pitchFamily="34" charset="0"/>
              </a:endParaRPr>
            </a:p>
          </p:txBody>
        </p:sp>
        <p:grpSp>
          <p:nvGrpSpPr>
            <p:cNvPr id="62" name="Gruppo 61">
              <a:extLst>
                <a:ext uri="{FF2B5EF4-FFF2-40B4-BE49-F238E27FC236}">
                  <a16:creationId xmlns:a16="http://schemas.microsoft.com/office/drawing/2014/main" id="{678B112D-1126-84AA-C229-460034C9C835}"/>
                </a:ext>
              </a:extLst>
            </p:cNvPr>
            <p:cNvGrpSpPr/>
            <p:nvPr/>
          </p:nvGrpSpPr>
          <p:grpSpPr>
            <a:xfrm>
              <a:off x="3817846" y="2958883"/>
              <a:ext cx="7144794" cy="400110"/>
              <a:chOff x="3817846" y="2836963"/>
              <a:chExt cx="7144794" cy="400110"/>
            </a:xfrm>
          </p:grpSpPr>
          <p:sp>
            <p:nvSpPr>
              <p:cNvPr id="45" name="CasellaDiTesto 44">
                <a:extLst>
                  <a:ext uri="{FF2B5EF4-FFF2-40B4-BE49-F238E27FC236}">
                    <a16:creationId xmlns:a16="http://schemas.microsoft.com/office/drawing/2014/main" id="{F3541A5F-C1AA-4D23-DC19-0AA4FB806556}"/>
                  </a:ext>
                </a:extLst>
              </p:cNvPr>
              <p:cNvSpPr txBox="1"/>
              <p:nvPr/>
            </p:nvSpPr>
            <p:spPr>
              <a:xfrm>
                <a:off x="3817846" y="2836963"/>
                <a:ext cx="7144794" cy="400110"/>
              </a:xfrm>
              <a:prstGeom prst="rect">
                <a:avLst/>
              </a:prstGeom>
              <a:noFill/>
            </p:spPr>
            <p:txBody>
              <a:bodyPr wrap="square">
                <a:spAutoFit/>
              </a:bodyPr>
              <a:lstStyle/>
              <a:p>
                <a:pPr algn="just"/>
                <a:r>
                  <a:rPr kumimoji="0" lang="it-IT" altLang="it-IT" sz="2000" b="0" i="0" u="none" strike="noStrike" cap="none" normalizeH="0" baseline="0" dirty="0">
                    <a:ln>
                      <a:noFill/>
                    </a:ln>
                    <a:solidFill>
                      <a:srgbClr val="262626"/>
                    </a:solidFill>
                    <a:effectLst/>
                    <a:latin typeface="Frutiger" panose="020B0500000000000000" pitchFamily="34" charset="0"/>
                  </a:rPr>
                  <a:t>Given     design a feedback            s.t.                                ;</a:t>
                </a:r>
                <a:endParaRPr lang="it-IT" sz="2000" dirty="0">
                  <a:solidFill>
                    <a:srgbClr val="262626"/>
                  </a:solidFill>
                  <a:latin typeface="Frutiger" panose="020B0500000000000000" pitchFamily="34" charset="0"/>
                </a:endParaRPr>
              </a:p>
            </p:txBody>
          </p:sp>
          <p:pic>
            <p:nvPicPr>
              <p:cNvPr id="51" name="Immagine 50" descr="\documentclass{article}&#10;\usepackage{amsmath}&#10;\pagestyle{empty}&#10;\begin{document}&#10;&#10;$q^{\star}$&#10;&#10;&#10;\end{document}" title="IguanaTex Picture Display">
                <a:extLst>
                  <a:ext uri="{FF2B5EF4-FFF2-40B4-BE49-F238E27FC236}">
                    <a16:creationId xmlns:a16="http://schemas.microsoft.com/office/drawing/2014/main" id="{B8F32214-6136-2907-BC7A-9F4ECB8E6D14}"/>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4613403" y="2938990"/>
                <a:ext cx="211582" cy="228327"/>
              </a:xfrm>
              <a:prstGeom prst="rect">
                <a:avLst/>
              </a:prstGeom>
            </p:spPr>
          </p:pic>
          <p:pic>
            <p:nvPicPr>
              <p:cNvPr id="47" name="Immagine 46" descr="\documentclass{article}&#10;\usepackage{amsmath}&#10;\pagestyle{empty}&#10;\begin{document}&#10;&#10;$u(x, t)$&#10;&#10;&#10;\end{document}" title="IguanaTex Picture Display">
                <a:extLst>
                  <a:ext uri="{FF2B5EF4-FFF2-40B4-BE49-F238E27FC236}">
                    <a16:creationId xmlns:a16="http://schemas.microsoft.com/office/drawing/2014/main" id="{CAC43B04-94BE-D60B-4748-418BAFA75CFB}"/>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6989170" y="2929115"/>
                <a:ext cx="658286" cy="254476"/>
              </a:xfrm>
              <a:prstGeom prst="rect">
                <a:avLst/>
              </a:prstGeom>
            </p:spPr>
          </p:pic>
          <p:pic>
            <p:nvPicPr>
              <p:cNvPr id="61" name="Immagine 60" descr="\documentclass{article}&#10;\usepackage{amsmath}&#10;\pagestyle{empty}&#10;\begin{document}&#10;&#10;$\left(q(t), \dot{q}(t)\right) \to \left(q^{\star}, 0\right)$&#10;&#10;&#10;\end{document}" title="IguanaTex Picture Display">
                <a:extLst>
                  <a:ext uri="{FF2B5EF4-FFF2-40B4-BE49-F238E27FC236}">
                    <a16:creationId xmlns:a16="http://schemas.microsoft.com/office/drawing/2014/main" id="{45403195-9F08-1032-971B-891520C6DFE0}"/>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8121558" y="2909782"/>
                <a:ext cx="2149504" cy="255431"/>
              </a:xfrm>
              <a:prstGeom prst="rect">
                <a:avLst/>
              </a:prstGeom>
            </p:spPr>
          </p:pic>
        </p:grpSp>
      </p:grpSp>
      <p:grpSp>
        <p:nvGrpSpPr>
          <p:cNvPr id="70" name="Gruppo 69">
            <a:extLst>
              <a:ext uri="{FF2B5EF4-FFF2-40B4-BE49-F238E27FC236}">
                <a16:creationId xmlns:a16="http://schemas.microsoft.com/office/drawing/2014/main" id="{F5DE5573-A53A-C416-8A3C-45AEE600F6AD}"/>
              </a:ext>
            </a:extLst>
          </p:cNvPr>
          <p:cNvGrpSpPr/>
          <p:nvPr/>
        </p:nvGrpSpPr>
        <p:grpSpPr>
          <a:xfrm>
            <a:off x="838199" y="1787924"/>
            <a:ext cx="9146388" cy="1064869"/>
            <a:chOff x="838199" y="1716804"/>
            <a:chExt cx="9146388" cy="1064869"/>
          </a:xfrm>
        </p:grpSpPr>
        <p:sp>
          <p:nvSpPr>
            <p:cNvPr id="7" name="Rettangolo con angoli arrotondati 6">
              <a:extLst>
                <a:ext uri="{FF2B5EF4-FFF2-40B4-BE49-F238E27FC236}">
                  <a16:creationId xmlns:a16="http://schemas.microsoft.com/office/drawing/2014/main" id="{05D0F687-F5A1-D99F-7EDF-0E71E7055BF3}"/>
                </a:ext>
              </a:extLst>
            </p:cNvPr>
            <p:cNvSpPr/>
            <p:nvPr/>
          </p:nvSpPr>
          <p:spPr>
            <a:xfrm>
              <a:off x="838200" y="1716804"/>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P1</a:t>
              </a:r>
            </a:p>
          </p:txBody>
        </p:sp>
        <p:sp>
          <p:nvSpPr>
            <p:cNvPr id="9" name="Rettangolo con angoli arrotondati 8">
              <a:extLst>
                <a:ext uri="{FF2B5EF4-FFF2-40B4-BE49-F238E27FC236}">
                  <a16:creationId xmlns:a16="http://schemas.microsoft.com/office/drawing/2014/main" id="{F6C9F1BC-DE0A-FCDC-B6AF-10C6D3C2D022}"/>
                </a:ext>
              </a:extLst>
            </p:cNvPr>
            <p:cNvSpPr/>
            <p:nvPr/>
          </p:nvSpPr>
          <p:spPr>
            <a:xfrm>
              <a:off x="838199" y="2324237"/>
              <a:ext cx="554873"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P2</a:t>
              </a:r>
            </a:p>
          </p:txBody>
        </p:sp>
        <p:sp>
          <p:nvSpPr>
            <p:cNvPr id="11" name="CasellaDiTesto 10">
              <a:extLst>
                <a:ext uri="{FF2B5EF4-FFF2-40B4-BE49-F238E27FC236}">
                  <a16:creationId xmlns:a16="http://schemas.microsoft.com/office/drawing/2014/main" id="{F462A755-BC1C-E0BE-DA7A-2A138D3138D1}"/>
                </a:ext>
              </a:extLst>
            </p:cNvPr>
            <p:cNvSpPr txBox="1"/>
            <p:nvPr/>
          </p:nvSpPr>
          <p:spPr>
            <a:xfrm>
              <a:off x="1393070" y="1745467"/>
              <a:ext cx="2571754"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Trajectory</a:t>
              </a:r>
              <a:r>
                <a:rPr kumimoji="0" lang="it-IT" altLang="it-IT" sz="2000" b="1" i="0" u="none" strike="noStrike" cap="none" normalizeH="0" baseline="0" dirty="0">
                  <a:ln>
                    <a:noFill/>
                  </a:ln>
                  <a:solidFill>
                    <a:srgbClr val="262626"/>
                  </a:solidFill>
                  <a:effectLst/>
                  <a:latin typeface="Frutiger" panose="020B0500000000000000" pitchFamily="34" charset="0"/>
                </a:rPr>
                <a:t> planning:</a:t>
              </a:r>
              <a:endParaRPr lang="it-IT" sz="2000" b="1" dirty="0">
                <a:solidFill>
                  <a:srgbClr val="262626"/>
                </a:solidFill>
                <a:latin typeface="Frutiger" panose="020B0500000000000000" pitchFamily="34" charset="0"/>
              </a:endParaRPr>
            </a:p>
          </p:txBody>
        </p:sp>
        <p:sp>
          <p:nvSpPr>
            <p:cNvPr id="12" name="CasellaDiTesto 11">
              <a:extLst>
                <a:ext uri="{FF2B5EF4-FFF2-40B4-BE49-F238E27FC236}">
                  <a16:creationId xmlns:a16="http://schemas.microsoft.com/office/drawing/2014/main" id="{4E57DC1B-505C-586A-F7DB-61E89FE645D8}"/>
                </a:ext>
              </a:extLst>
            </p:cNvPr>
            <p:cNvSpPr txBox="1"/>
            <p:nvPr/>
          </p:nvSpPr>
          <p:spPr>
            <a:xfrm>
              <a:off x="1393071" y="2352900"/>
              <a:ext cx="2424777" cy="400110"/>
            </a:xfrm>
            <a:prstGeom prst="rect">
              <a:avLst/>
            </a:prstGeom>
            <a:noFill/>
          </p:spPr>
          <p:txBody>
            <a:bodyPr wrap="square">
              <a:spAutoFit/>
            </a:bodyPr>
            <a:lstStyle/>
            <a:p>
              <a:pPr algn="just"/>
              <a:r>
                <a:rPr kumimoji="0" lang="it-IT" altLang="it-IT" sz="2000" b="1" i="0" u="none" strike="noStrike" cap="none" normalizeH="0" baseline="0" dirty="0" err="1">
                  <a:ln>
                    <a:noFill/>
                  </a:ln>
                  <a:solidFill>
                    <a:srgbClr val="262626"/>
                  </a:solidFill>
                  <a:effectLst/>
                  <a:latin typeface="Frutiger" panose="020B0500000000000000" pitchFamily="34" charset="0"/>
                </a:rPr>
                <a:t>Trajectory</a:t>
              </a:r>
              <a:r>
                <a:rPr kumimoji="0" lang="it-IT" altLang="it-IT" sz="2000" b="1" i="0" u="none" strike="noStrike" cap="none" normalizeH="0" baseline="0" dirty="0">
                  <a:ln>
                    <a:noFill/>
                  </a:ln>
                  <a:solidFill>
                    <a:srgbClr val="262626"/>
                  </a:solidFill>
                  <a:effectLst/>
                  <a:latin typeface="Frutiger" panose="020B0500000000000000" pitchFamily="34" charset="0"/>
                </a:rPr>
                <a:t> tracking:</a:t>
              </a:r>
              <a:endParaRPr lang="it-IT" sz="2000" b="1" dirty="0">
                <a:solidFill>
                  <a:srgbClr val="262626"/>
                </a:solidFill>
                <a:latin typeface="Frutiger" panose="020B0500000000000000" pitchFamily="34" charset="0"/>
              </a:endParaRPr>
            </a:p>
          </p:txBody>
        </p:sp>
        <p:grpSp>
          <p:nvGrpSpPr>
            <p:cNvPr id="43" name="Gruppo 42">
              <a:extLst>
                <a:ext uri="{FF2B5EF4-FFF2-40B4-BE49-F238E27FC236}">
                  <a16:creationId xmlns:a16="http://schemas.microsoft.com/office/drawing/2014/main" id="{D9403D97-5F6B-9592-9B19-C352A5B60F89}"/>
                </a:ext>
              </a:extLst>
            </p:cNvPr>
            <p:cNvGrpSpPr/>
            <p:nvPr/>
          </p:nvGrpSpPr>
          <p:grpSpPr>
            <a:xfrm>
              <a:off x="3728137" y="2352900"/>
              <a:ext cx="6256450" cy="400110"/>
              <a:chOff x="3817846" y="2301176"/>
              <a:chExt cx="6256450" cy="400110"/>
            </a:xfrm>
          </p:grpSpPr>
          <p:sp>
            <p:nvSpPr>
              <p:cNvPr id="22" name="CasellaDiTesto 21">
                <a:extLst>
                  <a:ext uri="{FF2B5EF4-FFF2-40B4-BE49-F238E27FC236}">
                    <a16:creationId xmlns:a16="http://schemas.microsoft.com/office/drawing/2014/main" id="{35FDB47F-6472-8E93-ECF6-9B09F5695FB5}"/>
                  </a:ext>
                </a:extLst>
              </p:cNvPr>
              <p:cNvSpPr txBox="1"/>
              <p:nvPr/>
            </p:nvSpPr>
            <p:spPr>
              <a:xfrm>
                <a:off x="3817846" y="2301176"/>
                <a:ext cx="6256450" cy="400110"/>
              </a:xfrm>
              <a:prstGeom prst="rect">
                <a:avLst/>
              </a:prstGeom>
              <a:noFill/>
            </p:spPr>
            <p:txBody>
              <a:bodyPr wrap="square">
                <a:spAutoFit/>
              </a:bodyPr>
              <a:lstStyle/>
              <a:p>
                <a:pPr algn="just"/>
                <a:r>
                  <a:rPr kumimoji="0" lang="it-IT" altLang="it-IT" sz="2000" b="0" i="0" u="none" strike="noStrike" cap="none" normalizeH="0" baseline="0" dirty="0">
                    <a:ln>
                      <a:noFill/>
                    </a:ln>
                    <a:solidFill>
                      <a:srgbClr val="262626"/>
                    </a:solidFill>
                    <a:effectLst/>
                    <a:latin typeface="Frutiger" panose="020B0500000000000000" pitchFamily="34" charset="0"/>
                  </a:rPr>
                  <a:t>Given         design a feedback            s.t.                     ;</a:t>
                </a:r>
                <a:endParaRPr lang="it-IT" sz="2000" dirty="0">
                  <a:solidFill>
                    <a:srgbClr val="262626"/>
                  </a:solidFill>
                  <a:latin typeface="Frutiger" panose="020B0500000000000000" pitchFamily="34" charset="0"/>
                </a:endParaRPr>
              </a:p>
            </p:txBody>
          </p:sp>
          <p:pic>
            <p:nvPicPr>
              <p:cNvPr id="35" name="Immagine 34" descr="\documentclass{article}&#10;\usepackage{amsmath}&#10;\pagestyle{empty}&#10;\begin{document}&#10;&#10;$q^{\star}(t)$&#10;&#10;&#10;\end{document}" title="IguanaTex Picture Display">
                <a:extLst>
                  <a:ext uri="{FF2B5EF4-FFF2-40B4-BE49-F238E27FC236}">
                    <a16:creationId xmlns:a16="http://schemas.microsoft.com/office/drawing/2014/main" id="{0177298C-F059-BA75-4F74-26DDAD6B5D1E}"/>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613403" y="2382882"/>
                <a:ext cx="494775" cy="255431"/>
              </a:xfrm>
              <a:prstGeom prst="rect">
                <a:avLst/>
              </a:prstGeom>
            </p:spPr>
          </p:pic>
          <p:pic>
            <p:nvPicPr>
              <p:cNvPr id="40" name="Immagine 39" descr="\documentclass{article}&#10;\usepackage{amsmath}&#10;\pagestyle{empty}&#10;\begin{document}&#10;&#10;$u(x, t)$&#10;&#10;&#10;\end{document}" title="IguanaTex Picture Display">
                <a:extLst>
                  <a:ext uri="{FF2B5EF4-FFF2-40B4-BE49-F238E27FC236}">
                    <a16:creationId xmlns:a16="http://schemas.microsoft.com/office/drawing/2014/main" id="{1B8CE144-3B0B-94D7-FEC9-E9FB2C34E541}"/>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263490" y="2391423"/>
                <a:ext cx="658286" cy="254476"/>
              </a:xfrm>
              <a:prstGeom prst="rect">
                <a:avLst/>
              </a:prstGeom>
            </p:spPr>
          </p:pic>
          <p:pic>
            <p:nvPicPr>
              <p:cNvPr id="42" name="Immagine 41" descr="\documentclass{article}&#10;\usepackage{amsmath}&#10;\pagestyle{empty}&#10;\begin{document}&#10;&#10;$q(t) \to q^{\star}(t)$&#10;&#10;&#10;\end{document}" title="IguanaTex Picture Display">
                <a:extLst>
                  <a:ext uri="{FF2B5EF4-FFF2-40B4-BE49-F238E27FC236}">
                    <a16:creationId xmlns:a16="http://schemas.microsoft.com/office/drawing/2014/main" id="{EFED3F58-49C3-163D-5749-B4C6272F3AFB}"/>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8446678" y="2373993"/>
                <a:ext cx="1296762" cy="254476"/>
              </a:xfrm>
              <a:prstGeom prst="rect">
                <a:avLst/>
              </a:prstGeom>
            </p:spPr>
          </p:pic>
        </p:grpSp>
        <p:grpSp>
          <p:nvGrpSpPr>
            <p:cNvPr id="58" name="Gruppo 57">
              <a:extLst>
                <a:ext uri="{FF2B5EF4-FFF2-40B4-BE49-F238E27FC236}">
                  <a16:creationId xmlns:a16="http://schemas.microsoft.com/office/drawing/2014/main" id="{93B11FA9-5419-E6C5-D174-7B43B49D5413}"/>
                </a:ext>
              </a:extLst>
            </p:cNvPr>
            <p:cNvGrpSpPr/>
            <p:nvPr/>
          </p:nvGrpSpPr>
          <p:grpSpPr>
            <a:xfrm>
              <a:off x="3817846" y="1742967"/>
              <a:ext cx="5925593" cy="400110"/>
              <a:chOff x="3817846" y="1742967"/>
              <a:chExt cx="5925593" cy="400110"/>
            </a:xfrm>
          </p:grpSpPr>
          <p:grpSp>
            <p:nvGrpSpPr>
              <p:cNvPr id="33" name="Gruppo 32">
                <a:extLst>
                  <a:ext uri="{FF2B5EF4-FFF2-40B4-BE49-F238E27FC236}">
                    <a16:creationId xmlns:a16="http://schemas.microsoft.com/office/drawing/2014/main" id="{B24BB54F-10E7-8FB1-63F4-1A4C500B3396}"/>
                  </a:ext>
                </a:extLst>
              </p:cNvPr>
              <p:cNvGrpSpPr/>
              <p:nvPr/>
            </p:nvGrpSpPr>
            <p:grpSpPr>
              <a:xfrm>
                <a:off x="3817846" y="1742967"/>
                <a:ext cx="5925593" cy="400110"/>
                <a:chOff x="3817846" y="1742225"/>
                <a:chExt cx="5925593" cy="400110"/>
              </a:xfrm>
            </p:grpSpPr>
            <p:sp>
              <p:nvSpPr>
                <p:cNvPr id="14" name="CasellaDiTesto 13">
                  <a:extLst>
                    <a:ext uri="{FF2B5EF4-FFF2-40B4-BE49-F238E27FC236}">
                      <a16:creationId xmlns:a16="http://schemas.microsoft.com/office/drawing/2014/main" id="{AD62CDAF-16A3-8264-963C-FA445E193693}"/>
                    </a:ext>
                  </a:extLst>
                </p:cNvPr>
                <p:cNvSpPr txBox="1"/>
                <p:nvPr/>
              </p:nvSpPr>
              <p:spPr>
                <a:xfrm>
                  <a:off x="3817846" y="1742225"/>
                  <a:ext cx="962776" cy="400110"/>
                </a:xfrm>
                <a:prstGeom prst="rect">
                  <a:avLst/>
                </a:prstGeom>
                <a:noFill/>
              </p:spPr>
              <p:txBody>
                <a:bodyPr wrap="square">
                  <a:spAutoFit/>
                </a:bodyPr>
                <a:lstStyle/>
                <a:p>
                  <a:pPr algn="just"/>
                  <a:r>
                    <a:rPr kumimoji="0" lang="it-IT" altLang="it-IT" sz="2000" b="0" i="0" u="none" strike="noStrike" cap="none" normalizeH="0" baseline="0" dirty="0">
                      <a:ln>
                        <a:noFill/>
                      </a:ln>
                      <a:solidFill>
                        <a:srgbClr val="262626"/>
                      </a:solidFill>
                      <a:effectLst/>
                      <a:latin typeface="Frutiger" panose="020B0500000000000000" pitchFamily="34" charset="0"/>
                    </a:rPr>
                    <a:t>Given</a:t>
                  </a:r>
                  <a:endParaRPr lang="it-IT" sz="2000" dirty="0">
                    <a:solidFill>
                      <a:srgbClr val="262626"/>
                    </a:solidFill>
                    <a:latin typeface="Frutiger" panose="020B0500000000000000" pitchFamily="34" charset="0"/>
                  </a:endParaRPr>
                </a:p>
              </p:txBody>
            </p:sp>
            <p:pic>
              <p:nvPicPr>
                <p:cNvPr id="16" name="Immagine 15" descr="\documentclass{article}&#10;\usepackage{amsmath}&#10;\pagestyle{empty}&#10;\begin{document}&#10;&#10;$(x_i, x_f)$&#10;&#10;&#10;\end{document}" title="IguanaTex Picture Display">
                  <a:extLst>
                    <a:ext uri="{FF2B5EF4-FFF2-40B4-BE49-F238E27FC236}">
                      <a16:creationId xmlns:a16="http://schemas.microsoft.com/office/drawing/2014/main" id="{A94F13D7-B209-25C6-B9CD-D694CD04EEEA}"/>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4613403" y="1809708"/>
                  <a:ext cx="764952" cy="265143"/>
                </a:xfrm>
                <a:prstGeom prst="rect">
                  <a:avLst/>
                </a:prstGeom>
              </p:spPr>
            </p:pic>
            <p:sp>
              <p:nvSpPr>
                <p:cNvPr id="19" name="CasellaDiTesto 18">
                  <a:extLst>
                    <a:ext uri="{FF2B5EF4-FFF2-40B4-BE49-F238E27FC236}">
                      <a16:creationId xmlns:a16="http://schemas.microsoft.com/office/drawing/2014/main" id="{55CB4DF5-1466-12C7-398A-990F54BEFA68}"/>
                    </a:ext>
                  </a:extLst>
                </p:cNvPr>
                <p:cNvSpPr txBox="1"/>
                <p:nvPr/>
              </p:nvSpPr>
              <p:spPr>
                <a:xfrm>
                  <a:off x="5378354" y="1742225"/>
                  <a:ext cx="4365085" cy="400110"/>
                </a:xfrm>
                <a:prstGeom prst="rect">
                  <a:avLst/>
                </a:prstGeom>
                <a:noFill/>
              </p:spPr>
              <p:txBody>
                <a:bodyPr wrap="square">
                  <a:spAutoFit/>
                </a:bodyPr>
                <a:lstStyle/>
                <a:p>
                  <a:pPr algn="just"/>
                  <a:r>
                    <a:rPr lang="it-IT" altLang="it-IT" sz="2000" dirty="0">
                      <a:solidFill>
                        <a:srgbClr val="262626"/>
                      </a:solidFill>
                      <a:latin typeface="Frutiger" panose="020B0500000000000000" pitchFamily="34" charset="0"/>
                    </a:rPr>
                    <a:t>d</a:t>
                  </a:r>
                  <a:r>
                    <a:rPr kumimoji="0" lang="it-IT" altLang="it-IT" sz="2000" b="0" i="0" u="none" strike="noStrike" cap="none" normalizeH="0" baseline="0" dirty="0">
                      <a:ln>
                        <a:noFill/>
                      </a:ln>
                      <a:solidFill>
                        <a:srgbClr val="262626"/>
                      </a:solidFill>
                      <a:effectLst/>
                      <a:latin typeface="Frutiger" panose="020B0500000000000000" pitchFamily="34" charset="0"/>
                    </a:rPr>
                    <a:t>esign a </a:t>
                  </a:r>
                  <a:r>
                    <a:rPr kumimoji="0" lang="it-IT" altLang="it-IT" sz="2000" b="0" i="0" u="none" strike="noStrike" cap="none" normalizeH="0" baseline="0" dirty="0" err="1">
                      <a:ln>
                        <a:noFill/>
                      </a:ln>
                      <a:solidFill>
                        <a:srgbClr val="262626"/>
                      </a:solidFill>
                      <a:effectLst/>
                      <a:latin typeface="Frutiger" panose="020B0500000000000000" pitchFamily="34" charset="0"/>
                    </a:rPr>
                    <a:t>feasible</a:t>
                  </a:r>
                  <a:r>
                    <a:rPr kumimoji="0" lang="it-IT" altLang="it-IT" sz="2000" b="0" i="0" u="none" strike="noStrike" cap="none" normalizeH="0" baseline="0" dirty="0">
                      <a:ln>
                        <a:noFill/>
                      </a:ln>
                      <a:solidFill>
                        <a:srgbClr val="262626"/>
                      </a:solidFill>
                      <a:effectLst/>
                      <a:latin typeface="Frutiger" panose="020B0500000000000000" pitchFamily="34" charset="0"/>
                    </a:rPr>
                    <a:t>         ;</a:t>
                  </a:r>
                  <a:endParaRPr lang="it-IT" sz="2000" dirty="0">
                    <a:solidFill>
                      <a:srgbClr val="262626"/>
                    </a:solidFill>
                    <a:latin typeface="Frutiger" panose="020B0500000000000000" pitchFamily="34" charset="0"/>
                  </a:endParaRPr>
                </a:p>
              </p:txBody>
            </p:sp>
          </p:grpSp>
          <p:pic>
            <p:nvPicPr>
              <p:cNvPr id="57" name="Immagine 56" descr="\documentclass{article}&#10;\usepackage{amsmath}&#10;\pagestyle{empty}&#10;\begin{document}&#10;&#10;$q^{\star}(t)$&#10;&#10;&#10;\end{document}" title="IguanaTex Picture Display">
                <a:extLst>
                  <a:ext uri="{FF2B5EF4-FFF2-40B4-BE49-F238E27FC236}">
                    <a16:creationId xmlns:a16="http://schemas.microsoft.com/office/drawing/2014/main" id="{7836DCA9-75AF-0662-30CF-7DC3ECA1E579}"/>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7420082" y="1815305"/>
                <a:ext cx="494775" cy="255431"/>
              </a:xfrm>
              <a:prstGeom prst="rect">
                <a:avLst/>
              </a:prstGeom>
            </p:spPr>
          </p:pic>
        </p:grpSp>
      </p:grpSp>
      <p:pic>
        <p:nvPicPr>
          <p:cNvPr id="67" name="Immagine 66" descr="\documentclass{article}&#10;\usepackage{amsmath}&#10;\pagestyle{empty}&#10;\begin{document}&#10;&#10;$u \in \mathcal{U}$&#10;&#10;&#10;\end{document}" title="IguanaTex Picture Display">
            <a:extLst>
              <a:ext uri="{FF2B5EF4-FFF2-40B4-BE49-F238E27FC236}">
                <a16:creationId xmlns:a16="http://schemas.microsoft.com/office/drawing/2014/main" id="{A78F60F6-667C-62EB-725E-BC9309405369}"/>
              </a:ext>
            </a:extLst>
          </p:cNvPr>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7176539" y="4332972"/>
            <a:ext cx="741908" cy="219597"/>
          </a:xfrm>
          <a:prstGeom prst="rect">
            <a:avLst/>
          </a:prstGeom>
        </p:spPr>
      </p:pic>
      <p:pic>
        <p:nvPicPr>
          <p:cNvPr id="75" name="Picture 2">
            <a:extLst>
              <a:ext uri="{FF2B5EF4-FFF2-40B4-BE49-F238E27FC236}">
                <a16:creationId xmlns:a16="http://schemas.microsoft.com/office/drawing/2014/main" id="{1BA02ACF-A13D-0177-D81E-51FAAA7B426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49619" r="6660"/>
          <a:stretch/>
        </p:blipFill>
        <p:spPr bwMode="auto">
          <a:xfrm>
            <a:off x="841270" y="2471525"/>
            <a:ext cx="2647016" cy="288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51E8622D-C9BF-F285-3B30-397489D06E71}"/>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6570" r="49708"/>
          <a:stretch/>
        </p:blipFill>
        <p:spPr bwMode="auto">
          <a:xfrm>
            <a:off x="8616029" y="2471525"/>
            <a:ext cx="2647016" cy="28800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5">
            <a:extLst>
              <a:ext uri="{FF2B5EF4-FFF2-40B4-BE49-F238E27FC236}">
                <a16:creationId xmlns:a16="http://schemas.microsoft.com/office/drawing/2014/main" id="{5191E8C3-3E93-9E71-919E-9609EDA89A7E}"/>
              </a:ext>
            </a:extLst>
          </p:cNvPr>
          <p:cNvSpPr>
            <a:spLocks noChangeArrowheads="1"/>
          </p:cNvSpPr>
          <p:nvPr/>
        </p:nvSpPr>
        <p:spPr bwMode="auto">
          <a:xfrm>
            <a:off x="838199" y="4696596"/>
            <a:ext cx="522251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it-IT" altLang="it-IT" sz="2000" dirty="0">
                <a:latin typeface="Frutiger" panose="020B0500000000000000" pitchFamily="34" charset="0"/>
              </a:rPr>
              <a:t>Exploitation of the </a:t>
            </a:r>
            <a:r>
              <a:rPr lang="it-IT" altLang="it-IT" sz="2000" dirty="0" err="1">
                <a:latin typeface="Frutiger" panose="020B0500000000000000" pitchFamily="34" charset="0"/>
              </a:rPr>
              <a:t>natural</a:t>
            </a:r>
            <a:r>
              <a:rPr lang="it-IT" altLang="it-IT" sz="2000" dirty="0">
                <a:latin typeface="Frutiger" panose="020B0500000000000000" pitchFamily="34" charset="0"/>
              </a:rPr>
              <a:t> dynamics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it-IT" altLang="it-IT" sz="2000" dirty="0">
                <a:latin typeface="Frutiger" panose="020B0500000000000000" pitchFamily="34" charset="0"/>
              </a:rPr>
              <a:t>Input </a:t>
            </a:r>
            <a:r>
              <a:rPr lang="it-IT" altLang="it-IT" sz="2000" dirty="0" err="1">
                <a:latin typeface="Frutiger" panose="020B0500000000000000" pitchFamily="34" charset="0"/>
              </a:rPr>
              <a:t>constraints</a:t>
            </a:r>
            <a:r>
              <a:rPr lang="it-IT" altLang="it-IT" sz="2000" dirty="0">
                <a:latin typeface="Frutiger" panose="020B0500000000000000" pitchFamily="34" charset="0"/>
              </a:rPr>
              <a:t> (gen. </a:t>
            </a:r>
            <a:r>
              <a:rPr lang="it-IT" altLang="it-IT" sz="2000" dirty="0" err="1">
                <a:latin typeface="Frutiger" panose="020B0500000000000000" pitchFamily="34" charset="0"/>
              </a:rPr>
              <a:t>torques</a:t>
            </a:r>
            <a:r>
              <a:rPr lang="it-IT" altLang="it-IT" sz="2000" dirty="0">
                <a:latin typeface="Frutiger" panose="020B0500000000000000" pitchFamily="34" charset="0"/>
              </a:rPr>
              <a:t>/</a:t>
            </a:r>
            <a:r>
              <a:rPr lang="it-IT" altLang="it-IT" sz="2000" dirty="0" err="1">
                <a:latin typeface="Frutiger" panose="020B0500000000000000" pitchFamily="34" charset="0"/>
              </a:rPr>
              <a:t>forces</a:t>
            </a:r>
            <a:r>
              <a:rPr lang="it-IT" altLang="it-IT" sz="2000" dirty="0">
                <a:latin typeface="Frutiger" panose="020B0500000000000000"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it-IT" altLang="it-IT" sz="2000" dirty="0">
                <a:latin typeface="Frutiger" panose="020B0500000000000000" pitchFamily="34" charset="0"/>
              </a:rPr>
              <a:t>State </a:t>
            </a:r>
            <a:r>
              <a:rPr lang="it-IT" altLang="it-IT" sz="2000" dirty="0" err="1">
                <a:latin typeface="Frutiger" panose="020B0500000000000000" pitchFamily="34" charset="0"/>
              </a:rPr>
              <a:t>constraints</a:t>
            </a:r>
            <a:r>
              <a:rPr lang="it-IT" altLang="it-IT" sz="2000" dirty="0">
                <a:latin typeface="Frutiger" panose="020B0500000000000000" pitchFamily="34" charset="0"/>
              </a:rPr>
              <a:t> (gen. </a:t>
            </a:r>
            <a:r>
              <a:rPr lang="it-IT" altLang="it-IT" sz="2000" dirty="0" err="1">
                <a:latin typeface="Frutiger" panose="020B0500000000000000" pitchFamily="34" charset="0"/>
              </a:rPr>
              <a:t>velocity</a:t>
            </a:r>
            <a:r>
              <a:rPr lang="it-IT" altLang="it-IT" sz="2000" dirty="0">
                <a:latin typeface="Frutiger" panose="020B0500000000000000" pitchFamily="34" charset="0"/>
              </a:rPr>
              <a:t>/position)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it-IT" altLang="it-IT" sz="2000" dirty="0" err="1">
                <a:latin typeface="Frutiger" panose="020B0500000000000000" pitchFamily="34" charset="0"/>
              </a:rPr>
              <a:t>Robustness</a:t>
            </a:r>
            <a:endParaRPr lang="it-IT" altLang="it-IT" sz="2000" dirty="0">
              <a:latin typeface="Frutiger" panose="020B0500000000000000" pitchFamily="34" charset="0"/>
            </a:endParaRPr>
          </a:p>
        </p:txBody>
      </p:sp>
      <p:sp>
        <p:nvSpPr>
          <p:cNvPr id="82" name="Rettangolo con angoli arrotondati 81">
            <a:extLst>
              <a:ext uri="{FF2B5EF4-FFF2-40B4-BE49-F238E27FC236}">
                <a16:creationId xmlns:a16="http://schemas.microsoft.com/office/drawing/2014/main" id="{5361E4C7-A49C-0794-17DA-79B1D4A610FB}"/>
              </a:ext>
            </a:extLst>
          </p:cNvPr>
          <p:cNvSpPr/>
          <p:nvPr/>
        </p:nvSpPr>
        <p:spPr>
          <a:xfrm>
            <a:off x="838199" y="4190686"/>
            <a:ext cx="1558520" cy="457436"/>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Challenges</a:t>
            </a:r>
          </a:p>
        </p:txBody>
      </p:sp>
      <p:sp>
        <p:nvSpPr>
          <p:cNvPr id="83" name="Rectangle 5">
            <a:extLst>
              <a:ext uri="{FF2B5EF4-FFF2-40B4-BE49-F238E27FC236}">
                <a16:creationId xmlns:a16="http://schemas.microsoft.com/office/drawing/2014/main" id="{F4EC5F04-3289-D8CA-2655-CB982ADDFB4D}"/>
              </a:ext>
            </a:extLst>
          </p:cNvPr>
          <p:cNvSpPr>
            <a:spLocks noChangeArrowheads="1"/>
          </p:cNvSpPr>
          <p:nvPr/>
        </p:nvSpPr>
        <p:spPr bwMode="auto">
          <a:xfrm>
            <a:off x="3628114" y="3130979"/>
            <a:ext cx="474068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it-IT" altLang="it-IT" sz="2000" dirty="0">
                <a:latin typeface="Frutiger" panose="020B0500000000000000" pitchFamily="34" charset="0"/>
              </a:rPr>
              <a:t>The </a:t>
            </a:r>
            <a:r>
              <a:rPr lang="it-IT" altLang="it-IT" sz="2000" dirty="0" err="1">
                <a:latin typeface="Frutiger" panose="020B0500000000000000" pitchFamily="34" charset="0"/>
              </a:rPr>
              <a:t>pendubot</a:t>
            </a:r>
            <a:r>
              <a:rPr lang="it-IT" altLang="it-IT" sz="2000" dirty="0">
                <a:latin typeface="Frutiger" panose="020B0500000000000000" pitchFamily="34" charset="0"/>
              </a:rPr>
              <a:t> and the </a:t>
            </a:r>
            <a:r>
              <a:rPr lang="it-IT" altLang="it-IT" sz="2000" dirty="0" err="1">
                <a:latin typeface="Frutiger" panose="020B0500000000000000" pitchFamily="34" charset="0"/>
              </a:rPr>
              <a:t>acrobot</a:t>
            </a:r>
            <a:r>
              <a:rPr lang="it-IT" altLang="it-IT" sz="2000" dirty="0">
                <a:latin typeface="Frutiger" panose="020B0500000000000000" pitchFamily="34" charset="0"/>
              </a:rPr>
              <a:t> </a:t>
            </a:r>
            <a:r>
              <a:rPr lang="it-IT" altLang="it-IT" sz="2000" dirty="0" err="1">
                <a:latin typeface="Frutiger" panose="020B0500000000000000" pitchFamily="34" charset="0"/>
              </a:rPr>
              <a:t>should</a:t>
            </a:r>
            <a:r>
              <a:rPr lang="it-IT" altLang="it-IT" sz="2000" dirty="0">
                <a:latin typeface="Frutiger" panose="020B0500000000000000" pitchFamily="34" charset="0"/>
              </a:rPr>
              <a:t> </a:t>
            </a:r>
            <a:r>
              <a:rPr lang="it-IT" altLang="it-IT" sz="2000" dirty="0" err="1">
                <a:latin typeface="Frutiger" panose="020B0500000000000000" pitchFamily="34" charset="0"/>
              </a:rPr>
              <a:t>perform</a:t>
            </a:r>
            <a:r>
              <a:rPr lang="it-IT" altLang="it-IT" sz="2000" dirty="0">
                <a:latin typeface="Frutiger" panose="020B0500000000000000" pitchFamily="34" charset="0"/>
              </a:rPr>
              <a:t> a swing-up </a:t>
            </a:r>
            <a:r>
              <a:rPr lang="it-IT" altLang="it-IT" sz="2000" dirty="0" err="1">
                <a:latin typeface="Frutiger" panose="020B0500000000000000" pitchFamily="34" charset="0"/>
              </a:rPr>
              <a:t>motion</a:t>
            </a:r>
            <a:r>
              <a:rPr lang="it-IT" altLang="it-IT" sz="2000" dirty="0">
                <a:latin typeface="Frutiger" panose="020B0500000000000000" pitchFamily="34" charset="0"/>
              </a:rPr>
              <a:t> </a:t>
            </a:r>
            <a:r>
              <a:rPr lang="it-IT" altLang="it-IT" sz="2000" dirty="0" err="1">
                <a:latin typeface="Frutiger" panose="020B0500000000000000" pitchFamily="34" charset="0"/>
              </a:rPr>
              <a:t>satisfying</a:t>
            </a:r>
            <a:r>
              <a:rPr lang="it-IT" altLang="it-IT" sz="2000" dirty="0">
                <a:latin typeface="Frutiger" panose="020B0500000000000000" pitchFamily="34" charset="0"/>
              </a:rPr>
              <a:t> hard </a:t>
            </a:r>
            <a:r>
              <a:rPr lang="it-IT" altLang="it-IT" sz="2000" dirty="0" err="1">
                <a:latin typeface="Frutiger" panose="020B0500000000000000" pitchFamily="34" charset="0"/>
              </a:rPr>
              <a:t>constraints</a:t>
            </a:r>
            <a:r>
              <a:rPr lang="it-IT" altLang="it-IT" sz="2000" dirty="0">
                <a:latin typeface="Frutiger" panose="020B0500000000000000" pitchFamily="34" charset="0"/>
              </a:rPr>
              <a:t> on the input torque.</a:t>
            </a:r>
          </a:p>
        </p:txBody>
      </p:sp>
      <p:sp>
        <p:nvSpPr>
          <p:cNvPr id="85" name="CasellaDiTesto 84">
            <a:extLst>
              <a:ext uri="{FF2B5EF4-FFF2-40B4-BE49-F238E27FC236}">
                <a16:creationId xmlns:a16="http://schemas.microsoft.com/office/drawing/2014/main" id="{EF358DF3-E2E4-41B4-B8D5-7B23F35AB801}"/>
              </a:ext>
            </a:extLst>
          </p:cNvPr>
          <p:cNvSpPr txBox="1"/>
          <p:nvPr/>
        </p:nvSpPr>
        <p:spPr>
          <a:xfrm>
            <a:off x="1565788" y="5191096"/>
            <a:ext cx="1197980" cy="369332"/>
          </a:xfrm>
          <a:prstGeom prst="rect">
            <a:avLst/>
          </a:prstGeom>
          <a:noFill/>
        </p:spPr>
        <p:txBody>
          <a:bodyPr wrap="square">
            <a:spAutoFit/>
          </a:bodyPr>
          <a:lstStyle/>
          <a:p>
            <a:r>
              <a:rPr lang="it-IT" altLang="it-IT" sz="1800" dirty="0" err="1">
                <a:latin typeface="Frutiger" panose="020B0500000000000000" pitchFamily="34" charset="0"/>
              </a:rPr>
              <a:t>Pendubot</a:t>
            </a:r>
            <a:endParaRPr lang="it-IT" dirty="0"/>
          </a:p>
        </p:txBody>
      </p:sp>
      <p:sp>
        <p:nvSpPr>
          <p:cNvPr id="86" name="CasellaDiTesto 85">
            <a:extLst>
              <a:ext uri="{FF2B5EF4-FFF2-40B4-BE49-F238E27FC236}">
                <a16:creationId xmlns:a16="http://schemas.microsoft.com/office/drawing/2014/main" id="{61DEFA81-F0CB-F50A-BDAC-2577155A2A46}"/>
              </a:ext>
            </a:extLst>
          </p:cNvPr>
          <p:cNvSpPr txBox="1"/>
          <p:nvPr/>
        </p:nvSpPr>
        <p:spPr>
          <a:xfrm>
            <a:off x="9466765" y="5191096"/>
            <a:ext cx="1030870" cy="369332"/>
          </a:xfrm>
          <a:prstGeom prst="rect">
            <a:avLst/>
          </a:prstGeom>
          <a:noFill/>
        </p:spPr>
        <p:txBody>
          <a:bodyPr wrap="square">
            <a:spAutoFit/>
          </a:bodyPr>
          <a:lstStyle/>
          <a:p>
            <a:r>
              <a:rPr lang="it-IT" altLang="it-IT" sz="1800" dirty="0" err="1">
                <a:latin typeface="Frutiger" panose="020B0500000000000000" pitchFamily="34" charset="0"/>
              </a:rPr>
              <a:t>Acrobot</a:t>
            </a:r>
            <a:endParaRPr lang="it-IT" dirty="0"/>
          </a:p>
        </p:txBody>
      </p:sp>
      <p:sp>
        <p:nvSpPr>
          <p:cNvPr id="4" name="Segnaposto numero diapositiva 3">
            <a:extLst>
              <a:ext uri="{FF2B5EF4-FFF2-40B4-BE49-F238E27FC236}">
                <a16:creationId xmlns:a16="http://schemas.microsoft.com/office/drawing/2014/main" id="{D5CE0CB0-353B-F777-6DEF-631CD608114A}"/>
              </a:ext>
            </a:extLst>
          </p:cNvPr>
          <p:cNvSpPr>
            <a:spLocks noGrp="1"/>
          </p:cNvSpPr>
          <p:nvPr>
            <p:ph type="sldNum" sz="quarter" idx="12"/>
          </p:nvPr>
        </p:nvSpPr>
        <p:spPr/>
        <p:txBody>
          <a:bodyPr/>
          <a:lstStyle/>
          <a:p>
            <a:fld id="{532DDF56-7B91-4B01-9C01-9E940BA2BCA3}" type="slidenum">
              <a:rPr lang="it-IT" smtClean="0"/>
              <a:t>4</a:t>
            </a:fld>
            <a:endParaRPr lang="it-IT"/>
          </a:p>
        </p:txBody>
      </p:sp>
    </p:spTree>
    <p:extLst>
      <p:ext uri="{BB962C8B-B14F-4D97-AF65-F5344CB8AC3E}">
        <p14:creationId xmlns:p14="http://schemas.microsoft.com/office/powerpoint/2010/main" val="32493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70"/>
                                        </p:tgtEl>
                                      </p:cBhvr>
                                    </p:animEffect>
                                    <p:set>
                                      <p:cBhvr>
                                        <p:cTn id="7" dur="1" fill="hold">
                                          <p:stCondLst>
                                            <p:cond delay="249"/>
                                          </p:stCondLst>
                                        </p:cTn>
                                        <p:tgtEl>
                                          <p:spTgt spid="70"/>
                                        </p:tgtEl>
                                        <p:attrNameLst>
                                          <p:attrName>style.visibility</p:attrName>
                                        </p:attrNameLst>
                                      </p:cBhvr>
                                      <p:to>
                                        <p:strVal val="hidden"/>
                                      </p:to>
                                    </p:set>
                                  </p:childTnLst>
                                </p:cTn>
                              </p:par>
                              <p:par>
                                <p:cTn id="8" presetID="64" presetClass="path" presetSubtype="0" accel="50000" decel="50000" fill="hold" nodeType="withEffect">
                                  <p:stCondLst>
                                    <p:cond delay="0"/>
                                  </p:stCondLst>
                                  <p:childTnLst>
                                    <p:animMotion origin="layout" path="M -4.375E-6 4.07407E-6 L 0.00026 -0.18496 " pathEditMode="relative" rAng="0" ptsTypes="AA">
                                      <p:cBhvr>
                                        <p:cTn id="9" dur="1000" fill="hold"/>
                                        <p:tgtEl>
                                          <p:spTgt spid="69"/>
                                        </p:tgtEl>
                                        <p:attrNameLst>
                                          <p:attrName>ppt_x</p:attrName>
                                          <p:attrName>ppt_y</p:attrName>
                                        </p:attrNameLst>
                                      </p:cBhvr>
                                      <p:rCtr x="13" y="-9259"/>
                                    </p:animMotion>
                                  </p:childTnLst>
                                </p:cTn>
                              </p:par>
                              <p:par>
                                <p:cTn id="10" presetID="10" presetClass="exit" presetSubtype="0" fill="hold" grpId="0" nodeType="withEffect">
                                  <p:stCondLst>
                                    <p:cond delay="0"/>
                                  </p:stCondLst>
                                  <p:childTnLst>
                                    <p:animEffect transition="out" filter="fade">
                                      <p:cBhvr>
                                        <p:cTn id="11" dur="250"/>
                                        <p:tgtEl>
                                          <p:spTgt spid="82"/>
                                        </p:tgtEl>
                                      </p:cBhvr>
                                    </p:animEffect>
                                    <p:set>
                                      <p:cBhvr>
                                        <p:cTn id="12" dur="1" fill="hold">
                                          <p:stCondLst>
                                            <p:cond delay="249"/>
                                          </p:stCondLst>
                                        </p:cTn>
                                        <p:tgtEl>
                                          <p:spTgt spid="82"/>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50"/>
                                        <p:tgtEl>
                                          <p:spTgt spid="81"/>
                                        </p:tgtEl>
                                      </p:cBhvr>
                                    </p:animEffect>
                                    <p:set>
                                      <p:cBhvr>
                                        <p:cTn id="15" dur="1" fill="hold">
                                          <p:stCondLst>
                                            <p:cond delay="249"/>
                                          </p:stCondLst>
                                        </p:cTn>
                                        <p:tgtEl>
                                          <p:spTgt spid="81"/>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250"/>
                                        <p:tgtEl>
                                          <p:spTgt spid="83"/>
                                        </p:tgtEl>
                                      </p:cBhvr>
                                    </p:animEffect>
                                  </p:childTnLst>
                                </p:cTn>
                              </p:par>
                              <p:par>
                                <p:cTn id="19" presetID="10" presetClass="entr" presetSubtype="0" fill="hold" nodeType="withEffect">
                                  <p:stCondLst>
                                    <p:cond delay="10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250"/>
                                        <p:tgtEl>
                                          <p:spTgt spid="75"/>
                                        </p:tgtEl>
                                      </p:cBhvr>
                                    </p:animEffect>
                                  </p:childTnLst>
                                </p:cTn>
                              </p:par>
                              <p:par>
                                <p:cTn id="22" presetID="10" presetClass="entr" presetSubtype="0" fill="hold" nodeType="withEffect">
                                  <p:stCondLst>
                                    <p:cond delay="100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250"/>
                                        <p:tgtEl>
                                          <p:spTgt spid="7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85"/>
                                        </p:tgtEl>
                                        <p:attrNameLst>
                                          <p:attrName>style.visibility</p:attrName>
                                        </p:attrNameLst>
                                      </p:cBhvr>
                                      <p:to>
                                        <p:strVal val="visible"/>
                                      </p:to>
                                    </p:set>
                                    <p:animEffect transition="in" filter="fade">
                                      <p:cBhvr>
                                        <p:cTn id="30" dur="250"/>
                                        <p:tgtEl>
                                          <p:spTgt spid="8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250"/>
                                        <p:tgtEl>
                                          <p:spTgt spid="37"/>
                                        </p:tgtEl>
                                      </p:cBhvr>
                                    </p:animEffect>
                                  </p:childTnLst>
                                </p:cTn>
                              </p:par>
                              <p:par>
                                <p:cTn id="34" presetID="10" presetClass="entr" presetSubtype="0" fill="hold" nodeType="withEffect">
                                  <p:stCondLst>
                                    <p:cond delay="100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2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81" grpId="0"/>
      <p:bldP spid="82" grpId="0" animBg="1"/>
      <p:bldP spid="83" grpId="0"/>
      <p:bldP spid="85" grpId="0"/>
      <p:bldP spid="8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2 </a:t>
            </a:r>
            <a:r>
              <a:rPr lang="it-IT" sz="1800" b="1" dirty="0" err="1">
                <a:solidFill>
                  <a:schemeClr val="bg1"/>
                </a:solidFill>
                <a:latin typeface="Frutiger" panose="020B0500000000000000" pitchFamily="34" charset="0"/>
              </a:rPr>
              <a:t>Differential</a:t>
            </a:r>
            <a:r>
              <a:rPr lang="it-IT" sz="1800" b="1" dirty="0">
                <a:solidFill>
                  <a:schemeClr val="bg1"/>
                </a:solidFill>
                <a:latin typeface="Frutiger" panose="020B0500000000000000" pitchFamily="34" charset="0"/>
              </a:rPr>
              <a:t> </a:t>
            </a:r>
            <a:r>
              <a:rPr lang="it-IT" sz="1800" b="1" dirty="0" err="1">
                <a:solidFill>
                  <a:schemeClr val="bg1"/>
                </a:solidFill>
                <a:latin typeface="Frutiger" panose="020B0500000000000000" pitchFamily="34" charset="0"/>
              </a:rPr>
              <a:t>dynamic</a:t>
            </a:r>
            <a:r>
              <a:rPr lang="it-IT" sz="1800" b="1" dirty="0">
                <a:solidFill>
                  <a:schemeClr val="bg1"/>
                </a:solidFill>
                <a:latin typeface="Frutiger" panose="020B0500000000000000" pitchFamily="34" charset="0"/>
              </a:rPr>
              <a:t> programming</a:t>
            </a: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0"/>
            <a:ext cx="1175327" cy="1399049"/>
          </a:xfrm>
        </p:spPr>
      </p:pic>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rgbClr val="DABEC2"/>
                </a:solidFill>
                <a:latin typeface="Frutiger" panose="020B0500000000000000" pitchFamily="34" charset="0"/>
              </a:rPr>
              <a:t>Introduction</a:t>
            </a:r>
          </a:p>
          <a:p>
            <a:pPr marL="457200" indent="-457200">
              <a:lnSpc>
                <a:spcPct val="150000"/>
              </a:lnSpc>
              <a:buFont typeface="+mj-lt"/>
              <a:buAutoNum type="arabicPeriod"/>
            </a:pPr>
            <a:r>
              <a:rPr lang="en-US" sz="2400" b="1" dirty="0">
                <a:solidFill>
                  <a:schemeClr val="bg1"/>
                </a:solidFill>
                <a:latin typeface="Frutiger" panose="020B0500000000000000" pitchFamily="34" charset="0"/>
              </a:rPr>
              <a:t>Differential</a:t>
            </a:r>
            <a:r>
              <a:rPr lang="en-US" sz="2400" b="1" dirty="0">
                <a:solidFill>
                  <a:schemeClr val="bg1">
                    <a:lumMod val="95000"/>
                    <a:alpha val="70000"/>
                  </a:schemeClr>
                </a:solidFill>
                <a:latin typeface="Frutiger" panose="020B0500000000000000" pitchFamily="34" charset="0"/>
              </a:rPr>
              <a:t> </a:t>
            </a:r>
            <a:r>
              <a:rPr lang="en-US" sz="2400" b="1" dirty="0">
                <a:solidFill>
                  <a:schemeClr val="bg1"/>
                </a:solidFill>
                <a:latin typeface="Frutiger" panose="020B0500000000000000" pitchFamily="34" charset="0"/>
              </a:rPr>
              <a:t>dynamic programming</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Optimal controller</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Control of underactuated robots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192877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Optimal</a:t>
            </a:r>
            <a:r>
              <a:rPr lang="it-IT" sz="3600" b="1" dirty="0">
                <a:solidFill>
                  <a:srgbClr val="822433"/>
                </a:solidFill>
                <a:latin typeface="Frutiger" panose="020B0500000000000000" pitchFamily="34" charset="0"/>
              </a:rPr>
              <a:t> control </a:t>
            </a:r>
            <a:r>
              <a:rPr lang="it-IT" sz="3600" b="1" dirty="0" err="1">
                <a:solidFill>
                  <a:srgbClr val="822433"/>
                </a:solidFill>
                <a:latin typeface="Frutiger" panose="020B0500000000000000" pitchFamily="34" charset="0"/>
              </a:rPr>
              <a:t>problem</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Differential</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dynamic</a:t>
            </a:r>
            <a:r>
              <a:rPr lang="it-IT" sz="1800" b="1" dirty="0">
                <a:solidFill>
                  <a:srgbClr val="822433"/>
                </a:solidFill>
                <a:latin typeface="Frutiger" panose="020B0500000000000000" pitchFamily="34" charset="0"/>
                <a:cs typeface="Arial" panose="020B0604020202020204" pitchFamily="34" charset="0"/>
              </a:rPr>
              <a:t> programming</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838200" y="0"/>
            <a:ext cx="1175327" cy="1399049"/>
          </a:xfrm>
        </p:spPr>
      </p:pic>
      <p:pic>
        <p:nvPicPr>
          <p:cNvPr id="18" name="Immagine 17" descr="\documentclass{article}&#10;\usepackage{amsmath}&#10;\pagestyle{empty}&#10;\begin{document}&#10;&#10;&#10;\begin{equation*}&#10;    x^{i+1} = F(x^i, u^i) = x^i + T f(x^i, u^i) \label{eq:dyn}&#10;\end{equation*}&#10;&#10;\end{document}" title="IguanaTex Picture Display">
            <a:extLst>
              <a:ext uri="{FF2B5EF4-FFF2-40B4-BE49-F238E27FC236}">
                <a16:creationId xmlns:a16="http://schemas.microsoft.com/office/drawing/2014/main" id="{BB8A0754-BC32-386D-23CB-B61D420FBAF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039245" y="2289545"/>
            <a:ext cx="5177865" cy="400110"/>
          </a:xfrm>
          <a:prstGeom prst="rect">
            <a:avLst/>
          </a:prstGeom>
        </p:spPr>
      </p:pic>
      <p:sp>
        <p:nvSpPr>
          <p:cNvPr id="4" name="Rectangle 5 1">
            <a:extLst>
              <a:ext uri="{FF2B5EF4-FFF2-40B4-BE49-F238E27FC236}">
                <a16:creationId xmlns:a16="http://schemas.microsoft.com/office/drawing/2014/main" id="{F6313CA9-71EC-4451-6772-F329C82E6C21}"/>
              </a:ext>
            </a:extLst>
          </p:cNvPr>
          <p:cNvSpPr>
            <a:spLocks noChangeArrowheads="1"/>
          </p:cNvSpPr>
          <p:nvPr/>
        </p:nvSpPr>
        <p:spPr bwMode="auto">
          <a:xfrm>
            <a:off x="838200" y="1609144"/>
            <a:ext cx="66135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it-IT" altLang="it-IT" sz="2000" b="0" i="0" u="none" strike="noStrike" cap="none" normalizeH="0" baseline="0" dirty="0">
                <a:ln>
                  <a:noFill/>
                </a:ln>
                <a:solidFill>
                  <a:srgbClr val="262626"/>
                </a:solidFill>
                <a:effectLst/>
                <a:latin typeface="Frutiger" panose="020B0500000000000000" pitchFamily="34" charset="0"/>
              </a:rPr>
              <a:t>Discrete-time dynamics (e.g. via </a:t>
            </a:r>
            <a:r>
              <a:rPr kumimoji="0" lang="it-IT" altLang="it-IT" sz="2000" b="0" i="1" u="none" strike="noStrike" cap="none" normalizeH="0" baseline="0" dirty="0" err="1">
                <a:ln>
                  <a:noFill/>
                </a:ln>
                <a:solidFill>
                  <a:srgbClr val="262626"/>
                </a:solidFill>
                <a:effectLst/>
                <a:latin typeface="Frutiger" panose="020B0500000000000000" pitchFamily="34" charset="0"/>
              </a:rPr>
              <a:t>Euler’s</a:t>
            </a:r>
            <a:r>
              <a:rPr kumimoji="0" lang="it-IT" altLang="it-IT" sz="2000" b="0" i="1" u="none" strike="noStrike" cap="none" normalizeH="0" baseline="0" dirty="0">
                <a:ln>
                  <a:noFill/>
                </a:ln>
                <a:solidFill>
                  <a:srgbClr val="262626"/>
                </a:solidFill>
                <a:effectLst/>
                <a:latin typeface="Frutiger" panose="020B0500000000000000" pitchFamily="34" charset="0"/>
              </a:rPr>
              <a:t> </a:t>
            </a:r>
            <a:r>
              <a:rPr kumimoji="0" lang="it-IT" altLang="it-IT" sz="2000" b="0" i="1" u="none" strike="noStrike" cap="none" normalizeH="0" baseline="0" dirty="0" err="1">
                <a:ln>
                  <a:noFill/>
                </a:ln>
                <a:solidFill>
                  <a:srgbClr val="262626"/>
                </a:solidFill>
                <a:effectLst/>
                <a:latin typeface="Frutiger" panose="020B0500000000000000" pitchFamily="34" charset="0"/>
              </a:rPr>
              <a:t>forward</a:t>
            </a:r>
            <a:r>
              <a:rPr kumimoji="0" lang="it-IT" altLang="it-IT" sz="2000" b="0" i="1" u="none" strike="noStrike" cap="none" normalizeH="0" baseline="0" dirty="0">
                <a:ln>
                  <a:noFill/>
                </a:ln>
                <a:solidFill>
                  <a:srgbClr val="262626"/>
                </a:solidFill>
                <a:effectLst/>
                <a:latin typeface="Frutiger" panose="020B0500000000000000" pitchFamily="34" charset="0"/>
              </a:rPr>
              <a:t> </a:t>
            </a:r>
            <a:r>
              <a:rPr kumimoji="0" lang="it-IT" altLang="it-IT" sz="2000" b="0" i="1" u="none" strike="noStrike" cap="none" normalizeH="0" baseline="0" dirty="0" err="1">
                <a:ln>
                  <a:noFill/>
                </a:ln>
                <a:solidFill>
                  <a:srgbClr val="262626"/>
                </a:solidFill>
                <a:effectLst/>
                <a:latin typeface="Frutiger" panose="020B0500000000000000" pitchFamily="34" charset="0"/>
              </a:rPr>
              <a:t>method</a:t>
            </a:r>
            <a:r>
              <a:rPr kumimoji="0" lang="it-IT" altLang="it-IT" sz="2000" b="0" i="0" u="none" strike="noStrike" cap="none" normalizeH="0" baseline="0" dirty="0">
                <a:ln>
                  <a:noFill/>
                </a:ln>
                <a:solidFill>
                  <a:srgbClr val="262626"/>
                </a:solidFill>
                <a:effectLst/>
                <a:latin typeface="Frutiger" panose="020B0500000000000000" pitchFamily="34" charset="0"/>
              </a:rPr>
              <a:t>):</a:t>
            </a:r>
          </a:p>
        </p:txBody>
      </p:sp>
      <p:sp>
        <p:nvSpPr>
          <p:cNvPr id="6" name="Rectangle 5 2">
            <a:extLst>
              <a:ext uri="{FF2B5EF4-FFF2-40B4-BE49-F238E27FC236}">
                <a16:creationId xmlns:a16="http://schemas.microsoft.com/office/drawing/2014/main" id="{C01BE891-4290-F773-839B-3C8303753628}"/>
              </a:ext>
            </a:extLst>
          </p:cNvPr>
          <p:cNvSpPr>
            <a:spLocks noChangeArrowheads="1"/>
          </p:cNvSpPr>
          <p:nvPr/>
        </p:nvSpPr>
        <p:spPr bwMode="auto">
          <a:xfrm>
            <a:off x="838200" y="3162811"/>
            <a:ext cx="66135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it-IT" altLang="it-IT" sz="2000" b="0" i="0" u="none" strike="noStrike" cap="none" normalizeH="0" baseline="0" dirty="0" err="1">
                <a:ln>
                  <a:noFill/>
                </a:ln>
                <a:solidFill>
                  <a:srgbClr val="262626"/>
                </a:solidFill>
                <a:effectLst/>
                <a:latin typeface="Frutiger" panose="020B0500000000000000" pitchFamily="34" charset="0"/>
              </a:rPr>
              <a:t>Formulation</a:t>
            </a:r>
            <a:r>
              <a:rPr kumimoji="0" lang="it-IT" altLang="it-IT" sz="2000" b="0" i="0" u="none" strike="noStrike" cap="none" normalizeH="0" baseline="0" dirty="0">
                <a:ln>
                  <a:noFill/>
                </a:ln>
                <a:solidFill>
                  <a:srgbClr val="262626"/>
                </a:solidFill>
                <a:effectLst/>
                <a:latin typeface="Frutiger" panose="020B0500000000000000" pitchFamily="34" charset="0"/>
              </a:rPr>
              <a:t> of an </a:t>
            </a:r>
            <a:r>
              <a:rPr kumimoji="0" lang="it-IT" altLang="it-IT" sz="2000" b="1" i="0" u="none" strike="noStrike" cap="none" normalizeH="0" baseline="0" dirty="0" err="1">
                <a:ln>
                  <a:noFill/>
                </a:ln>
                <a:solidFill>
                  <a:srgbClr val="262626"/>
                </a:solidFill>
                <a:effectLst/>
                <a:latin typeface="Frutiger" panose="020B0500000000000000" pitchFamily="34" charset="0"/>
              </a:rPr>
              <a:t>optimal</a:t>
            </a:r>
            <a:r>
              <a:rPr lang="it-IT" altLang="it-IT" sz="2000" b="1" dirty="0">
                <a:solidFill>
                  <a:srgbClr val="262626"/>
                </a:solidFill>
                <a:latin typeface="Frutiger" panose="020B0500000000000000" pitchFamily="34" charset="0"/>
              </a:rPr>
              <a:t> control </a:t>
            </a:r>
            <a:r>
              <a:rPr lang="it-IT" altLang="it-IT" sz="2000" b="1" dirty="0" err="1">
                <a:solidFill>
                  <a:srgbClr val="262626"/>
                </a:solidFill>
                <a:latin typeface="Frutiger" panose="020B0500000000000000" pitchFamily="34" charset="0"/>
              </a:rPr>
              <a:t>problem</a:t>
            </a:r>
            <a:r>
              <a:rPr lang="it-IT" altLang="it-IT" sz="2000" dirty="0">
                <a:solidFill>
                  <a:srgbClr val="262626"/>
                </a:solidFill>
                <a:latin typeface="Frutiger" panose="020B0500000000000000" pitchFamily="34" charset="0"/>
              </a:rPr>
              <a:t>:</a:t>
            </a:r>
            <a:endParaRPr kumimoji="0" lang="it-IT" altLang="it-IT" sz="2000" b="0" i="0" u="none" strike="noStrike" cap="none" normalizeH="0" baseline="0" dirty="0">
              <a:ln>
                <a:noFill/>
              </a:ln>
              <a:solidFill>
                <a:srgbClr val="262626"/>
              </a:solidFill>
              <a:effectLst/>
              <a:latin typeface="Frutiger" panose="020B0500000000000000" pitchFamily="34" charset="0"/>
            </a:endParaRPr>
          </a:p>
        </p:txBody>
      </p:sp>
      <p:grpSp>
        <p:nvGrpSpPr>
          <p:cNvPr id="15" name="Gruppo 14">
            <a:extLst>
              <a:ext uri="{FF2B5EF4-FFF2-40B4-BE49-F238E27FC236}">
                <a16:creationId xmlns:a16="http://schemas.microsoft.com/office/drawing/2014/main" id="{E85F9450-6973-11CF-7BC8-735508A814C9}"/>
              </a:ext>
            </a:extLst>
          </p:cNvPr>
          <p:cNvGrpSpPr/>
          <p:nvPr/>
        </p:nvGrpSpPr>
        <p:grpSpPr>
          <a:xfrm>
            <a:off x="8760044" y="2289545"/>
            <a:ext cx="2444312" cy="400110"/>
            <a:chOff x="8105079" y="2606309"/>
            <a:chExt cx="2444312" cy="400110"/>
          </a:xfrm>
        </p:grpSpPr>
        <p:pic>
          <p:nvPicPr>
            <p:cNvPr id="14" name="Immagine 13" descr="\documentclass{article}&#10;\usepackage{amsmath}&#10;\usepackage{amsfonts}&#10;\pagestyle{empty}&#10;\begin{document}&#10;&#10;\begin{itemize}&#10;\item $T \in \mathbb{R}$&#10;\end{itemize}&#10;&#10;&#10;\end{document}" title="IguanaTex Picture Display">
              <a:extLst>
                <a:ext uri="{FF2B5EF4-FFF2-40B4-BE49-F238E27FC236}">
                  <a16:creationId xmlns:a16="http://schemas.microsoft.com/office/drawing/2014/main" id="{CE81263B-9902-51D6-21E1-F8BB93F1E7A5}"/>
                </a:ext>
              </a:extLst>
            </p:cNvPr>
            <p:cNvPicPr>
              <a:picLocks noChangeAspect="1"/>
            </p:cNvPicPr>
            <p:nvPr>
              <p:custDataLst>
                <p:tags r:id="rId3"/>
              </p:custDataLst>
            </p:nvPr>
          </p:nvPicPr>
          <p:blipFill>
            <a:blip r:embed="rId8">
              <a:alphaModFix amt="70000"/>
              <a:extLst>
                <a:ext uri="{28A0092B-C50C-407E-A947-70E740481C1C}">
                  <a14:useLocalDpi xmlns:a14="http://schemas.microsoft.com/office/drawing/2010/main" val="0"/>
                </a:ext>
              </a:extLst>
            </a:blip>
            <a:stretch>
              <a:fillRect/>
            </a:stretch>
          </p:blipFill>
          <p:spPr>
            <a:xfrm>
              <a:off x="8105079" y="2723448"/>
              <a:ext cx="912175" cy="185102"/>
            </a:xfrm>
            <a:prstGeom prst="rect">
              <a:avLst/>
            </a:prstGeom>
          </p:spPr>
        </p:pic>
        <p:sp>
          <p:nvSpPr>
            <p:cNvPr id="9" name="CasellaDiTesto 8">
              <a:extLst>
                <a:ext uri="{FF2B5EF4-FFF2-40B4-BE49-F238E27FC236}">
                  <a16:creationId xmlns:a16="http://schemas.microsoft.com/office/drawing/2014/main" id="{B3C07F26-99E8-2650-E353-6A9E2E1C9FC2}"/>
                </a:ext>
              </a:extLst>
            </p:cNvPr>
            <p:cNvSpPr txBox="1"/>
            <p:nvPr/>
          </p:nvSpPr>
          <p:spPr>
            <a:xfrm>
              <a:off x="9017254" y="2606309"/>
              <a:ext cx="1532137" cy="400110"/>
            </a:xfrm>
            <a:prstGeom prst="rect">
              <a:avLst/>
            </a:prstGeom>
            <a:noFill/>
          </p:spPr>
          <p:txBody>
            <a:bodyPr wrap="square">
              <a:spAutoFit/>
            </a:bodyPr>
            <a:lstStyle/>
            <a:p>
              <a:pPr algn="just"/>
              <a:r>
                <a:rPr lang="it-IT" sz="2000" dirty="0">
                  <a:solidFill>
                    <a:schemeClr val="bg1">
                      <a:lumMod val="50000"/>
                    </a:schemeClr>
                  </a:solidFill>
                  <a:latin typeface="Frutiger" panose="020B0500000000000000" pitchFamily="34" charset="0"/>
                </a:rPr>
                <a:t> time step</a:t>
              </a:r>
            </a:p>
          </p:txBody>
        </p:sp>
      </p:grpSp>
      <p:grpSp>
        <p:nvGrpSpPr>
          <p:cNvPr id="28" name="Gruppo 27">
            <a:extLst>
              <a:ext uri="{FF2B5EF4-FFF2-40B4-BE49-F238E27FC236}">
                <a16:creationId xmlns:a16="http://schemas.microsoft.com/office/drawing/2014/main" id="{5E5DD172-6A27-2F6C-2F06-538611A6026D}"/>
              </a:ext>
            </a:extLst>
          </p:cNvPr>
          <p:cNvGrpSpPr/>
          <p:nvPr/>
        </p:nvGrpSpPr>
        <p:grpSpPr>
          <a:xfrm>
            <a:off x="872297" y="3661512"/>
            <a:ext cx="8206125" cy="2019806"/>
            <a:chOff x="872297" y="3417672"/>
            <a:chExt cx="8206125" cy="2019806"/>
          </a:xfrm>
        </p:grpSpPr>
        <p:pic>
          <p:nvPicPr>
            <p:cNvPr id="25" name="Immagine 24" descr="\documentclass{article}&#10;\usepackage{amsmath}&#10;\pagestyle{empty}&#10;\begin{document}&#10;&#10;\begin{equation*}&#10;    \begin{aligned}&#10;        \min_U &amp; \quad J(x^0, U) = \sum_{i=0}^{N-1} l(x^i, u^i) + l_f(x^N) \\&#10;        \text{s.t.} &amp; \quad x^{i+1} = F(x^i, u^i), \quad \;\; i = 0, \ldots, N-1&#10;    \end{aligned}&#10;\end{equation*}&#10;&#10;&#10;\end{document}" title="IguanaTex Picture Display">
              <a:extLst>
                <a:ext uri="{FF2B5EF4-FFF2-40B4-BE49-F238E27FC236}">
                  <a16:creationId xmlns:a16="http://schemas.microsoft.com/office/drawing/2014/main" id="{29C96467-C53B-C636-A90D-174AF20D513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3113579" y="3987196"/>
              <a:ext cx="5964843" cy="1450282"/>
            </a:xfrm>
            <a:prstGeom prst="rect">
              <a:avLst/>
            </a:prstGeom>
          </p:spPr>
        </p:pic>
        <p:cxnSp>
          <p:nvCxnSpPr>
            <p:cNvPr id="16" name="Connettore 2 15">
              <a:extLst>
                <a:ext uri="{FF2B5EF4-FFF2-40B4-BE49-F238E27FC236}">
                  <a16:creationId xmlns:a16="http://schemas.microsoft.com/office/drawing/2014/main" id="{D453DC9E-1D4F-6CE3-2726-41BD9B889CC5}"/>
                </a:ext>
              </a:extLst>
            </p:cNvPr>
            <p:cNvCxnSpPr>
              <a:cxnSpLocks/>
            </p:cNvCxnSpPr>
            <p:nvPr/>
          </p:nvCxnSpPr>
          <p:spPr>
            <a:xfrm rot="10800000">
              <a:off x="8081614" y="3825573"/>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ttore 2 18">
              <a:extLst>
                <a:ext uri="{FF2B5EF4-FFF2-40B4-BE49-F238E27FC236}">
                  <a16:creationId xmlns:a16="http://schemas.microsoft.com/office/drawing/2014/main" id="{4E6FD641-8249-B7EF-08E6-DAA1A79DA0C6}"/>
                </a:ext>
              </a:extLst>
            </p:cNvPr>
            <p:cNvCxnSpPr>
              <a:cxnSpLocks/>
            </p:cNvCxnSpPr>
            <p:nvPr/>
          </p:nvCxnSpPr>
          <p:spPr>
            <a:xfrm rot="10800000">
              <a:off x="6618848" y="3810120"/>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AE5BACFA-C352-B290-0D0F-97A1F86E2816}"/>
                </a:ext>
              </a:extLst>
            </p:cNvPr>
            <p:cNvCxnSpPr>
              <a:cxnSpLocks/>
            </p:cNvCxnSpPr>
            <p:nvPr/>
          </p:nvCxnSpPr>
          <p:spPr>
            <a:xfrm rot="10800000">
              <a:off x="4515386" y="3794667"/>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ttore 2 20">
              <a:extLst>
                <a:ext uri="{FF2B5EF4-FFF2-40B4-BE49-F238E27FC236}">
                  <a16:creationId xmlns:a16="http://schemas.microsoft.com/office/drawing/2014/main" id="{6BC3422F-F9F5-17AD-8FDA-E9B8243EF72E}"/>
                </a:ext>
              </a:extLst>
            </p:cNvPr>
            <p:cNvCxnSpPr>
              <a:cxnSpLocks/>
            </p:cNvCxnSpPr>
            <p:nvPr/>
          </p:nvCxnSpPr>
          <p:spPr>
            <a:xfrm rot="5400000">
              <a:off x="2915719" y="4486821"/>
              <a:ext cx="0" cy="354152"/>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23" name="CasellaDiTesto 22">
              <a:extLst>
                <a:ext uri="{FF2B5EF4-FFF2-40B4-BE49-F238E27FC236}">
                  <a16:creationId xmlns:a16="http://schemas.microsoft.com/office/drawing/2014/main" id="{773D1A3D-5C3E-F245-E484-8D6D4A499FB6}"/>
                </a:ext>
              </a:extLst>
            </p:cNvPr>
            <p:cNvSpPr txBox="1"/>
            <p:nvPr/>
          </p:nvSpPr>
          <p:spPr>
            <a:xfrm>
              <a:off x="3731428" y="3417672"/>
              <a:ext cx="1567914" cy="369332"/>
            </a:xfrm>
            <a:prstGeom prst="rect">
              <a:avLst/>
            </a:prstGeom>
            <a:noFill/>
          </p:spPr>
          <p:txBody>
            <a:bodyPr wrap="square">
              <a:spAutoFit/>
            </a:bodyPr>
            <a:lstStyle/>
            <a:p>
              <a:pPr algn="just"/>
              <a:r>
                <a:rPr lang="it-IT" dirty="0">
                  <a:solidFill>
                    <a:srgbClr val="262626"/>
                  </a:solidFill>
                  <a:latin typeface="Frutiger" panose="020B0500000000000000" pitchFamily="34" charset="0"/>
                </a:rPr>
                <a:t>cost </a:t>
              </a:r>
              <a:r>
                <a:rPr lang="it-IT" dirty="0" err="1">
                  <a:solidFill>
                    <a:srgbClr val="262626"/>
                  </a:solidFill>
                  <a:latin typeface="Frutiger" panose="020B0500000000000000" pitchFamily="34" charset="0"/>
                </a:rPr>
                <a:t>function</a:t>
              </a:r>
              <a:endParaRPr lang="it-IT" dirty="0">
                <a:solidFill>
                  <a:srgbClr val="262626"/>
                </a:solidFill>
                <a:latin typeface="Frutiger" panose="020B0500000000000000" pitchFamily="34" charset="0"/>
              </a:endParaRPr>
            </a:p>
          </p:txBody>
        </p:sp>
        <p:sp>
          <p:nvSpPr>
            <p:cNvPr id="24" name="CasellaDiTesto 23">
              <a:extLst>
                <a:ext uri="{FF2B5EF4-FFF2-40B4-BE49-F238E27FC236}">
                  <a16:creationId xmlns:a16="http://schemas.microsoft.com/office/drawing/2014/main" id="{1EC0ECEF-EEF8-10C8-9F72-542520AF86B3}"/>
                </a:ext>
              </a:extLst>
            </p:cNvPr>
            <p:cNvSpPr txBox="1"/>
            <p:nvPr/>
          </p:nvSpPr>
          <p:spPr>
            <a:xfrm>
              <a:off x="5889724" y="3417672"/>
              <a:ext cx="1458245" cy="369332"/>
            </a:xfrm>
            <a:prstGeom prst="rect">
              <a:avLst/>
            </a:prstGeom>
            <a:noFill/>
          </p:spPr>
          <p:txBody>
            <a:bodyPr wrap="square">
              <a:spAutoFit/>
            </a:bodyPr>
            <a:lstStyle/>
            <a:p>
              <a:pPr algn="just"/>
              <a:r>
                <a:rPr lang="it-IT" dirty="0">
                  <a:solidFill>
                    <a:srgbClr val="262626"/>
                  </a:solidFill>
                  <a:latin typeface="Frutiger" panose="020B0500000000000000" pitchFamily="34" charset="0"/>
                </a:rPr>
                <a:t>running cost</a:t>
              </a:r>
            </a:p>
          </p:txBody>
        </p:sp>
        <p:sp>
          <p:nvSpPr>
            <p:cNvPr id="26" name="CasellaDiTesto 25">
              <a:extLst>
                <a:ext uri="{FF2B5EF4-FFF2-40B4-BE49-F238E27FC236}">
                  <a16:creationId xmlns:a16="http://schemas.microsoft.com/office/drawing/2014/main" id="{115B6503-D9DA-9219-43F8-47542FD3B68F}"/>
                </a:ext>
              </a:extLst>
            </p:cNvPr>
            <p:cNvSpPr txBox="1"/>
            <p:nvPr/>
          </p:nvSpPr>
          <p:spPr>
            <a:xfrm>
              <a:off x="7347969" y="3429230"/>
              <a:ext cx="1555465" cy="369332"/>
            </a:xfrm>
            <a:prstGeom prst="rect">
              <a:avLst/>
            </a:prstGeom>
            <a:noFill/>
          </p:spPr>
          <p:txBody>
            <a:bodyPr wrap="square">
              <a:spAutoFit/>
            </a:bodyPr>
            <a:lstStyle/>
            <a:p>
              <a:pPr algn="just"/>
              <a:r>
                <a:rPr lang="it-IT" dirty="0">
                  <a:solidFill>
                    <a:srgbClr val="262626"/>
                  </a:solidFill>
                  <a:latin typeface="Frutiger" panose="020B0500000000000000" pitchFamily="34" charset="0"/>
                </a:rPr>
                <a:t>terminal cost</a:t>
              </a:r>
            </a:p>
          </p:txBody>
        </p:sp>
        <p:sp>
          <p:nvSpPr>
            <p:cNvPr id="27" name="CasellaDiTesto 26">
              <a:extLst>
                <a:ext uri="{FF2B5EF4-FFF2-40B4-BE49-F238E27FC236}">
                  <a16:creationId xmlns:a16="http://schemas.microsoft.com/office/drawing/2014/main" id="{76C5A605-E45B-7C82-89FA-E7CE355005A2}"/>
                </a:ext>
              </a:extLst>
            </p:cNvPr>
            <p:cNvSpPr txBox="1"/>
            <p:nvPr/>
          </p:nvSpPr>
          <p:spPr>
            <a:xfrm>
              <a:off x="872297" y="4457653"/>
              <a:ext cx="1991699" cy="369332"/>
            </a:xfrm>
            <a:prstGeom prst="rect">
              <a:avLst/>
            </a:prstGeom>
            <a:noFill/>
          </p:spPr>
          <p:txBody>
            <a:bodyPr wrap="square">
              <a:spAutoFit/>
            </a:bodyPr>
            <a:lstStyle/>
            <a:p>
              <a:pPr algn="just"/>
              <a:r>
                <a:rPr lang="it-IT" dirty="0">
                  <a:solidFill>
                    <a:srgbClr val="262626"/>
                  </a:solidFill>
                  <a:latin typeface="Frutiger" panose="020B0500000000000000" pitchFamily="34" charset="0"/>
                </a:rPr>
                <a:t>control </a:t>
              </a:r>
              <a:r>
                <a:rPr lang="it-IT" dirty="0" err="1">
                  <a:solidFill>
                    <a:srgbClr val="262626"/>
                  </a:solidFill>
                  <a:latin typeface="Frutiger" panose="020B0500000000000000" pitchFamily="34" charset="0"/>
                </a:rPr>
                <a:t>sequence</a:t>
              </a:r>
              <a:endParaRPr lang="it-IT" dirty="0">
                <a:solidFill>
                  <a:srgbClr val="262626"/>
                </a:solidFill>
                <a:latin typeface="Frutiger" panose="020B0500000000000000" pitchFamily="34" charset="0"/>
              </a:endParaRPr>
            </a:p>
          </p:txBody>
        </p:sp>
      </p:grpSp>
      <p:sp>
        <p:nvSpPr>
          <p:cNvPr id="7" name="Segnaposto numero diapositiva 6">
            <a:extLst>
              <a:ext uri="{FF2B5EF4-FFF2-40B4-BE49-F238E27FC236}">
                <a16:creationId xmlns:a16="http://schemas.microsoft.com/office/drawing/2014/main" id="{9EF44585-D53C-C7CC-A0B3-6A9B3B554FA4}"/>
              </a:ext>
            </a:extLst>
          </p:cNvPr>
          <p:cNvSpPr>
            <a:spLocks noGrp="1"/>
          </p:cNvSpPr>
          <p:nvPr>
            <p:ph type="sldNum" sz="quarter" idx="12"/>
          </p:nvPr>
        </p:nvSpPr>
        <p:spPr/>
        <p:txBody>
          <a:bodyPr/>
          <a:lstStyle/>
          <a:p>
            <a:fld id="{532DDF56-7B91-4B01-9C01-9E940BA2BCA3}" type="slidenum">
              <a:rPr lang="it-IT" smtClean="0"/>
              <a:t>6</a:t>
            </a:fld>
            <a:endParaRPr lang="it-IT"/>
          </a:p>
        </p:txBody>
      </p:sp>
    </p:spTree>
    <p:extLst>
      <p:ext uri="{BB962C8B-B14F-4D97-AF65-F5344CB8AC3E}">
        <p14:creationId xmlns:p14="http://schemas.microsoft.com/office/powerpoint/2010/main" val="370692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Local </a:t>
            </a:r>
            <a:r>
              <a:rPr lang="it-IT" sz="3600" b="1" dirty="0" err="1">
                <a:solidFill>
                  <a:srgbClr val="822433"/>
                </a:solidFill>
                <a:latin typeface="Frutiger" panose="020B0500000000000000" pitchFamily="34" charset="0"/>
              </a:rPr>
              <a:t>dynamic</a:t>
            </a:r>
            <a:r>
              <a:rPr lang="it-IT" sz="3600" b="1" dirty="0">
                <a:solidFill>
                  <a:srgbClr val="822433"/>
                </a:solidFill>
                <a:latin typeface="Frutiger" panose="020B0500000000000000" pitchFamily="34" charset="0"/>
              </a:rPr>
              <a:t> programming</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Differential</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dynamic</a:t>
            </a:r>
            <a:r>
              <a:rPr lang="it-IT" sz="1800" b="1" dirty="0">
                <a:solidFill>
                  <a:srgbClr val="822433"/>
                </a:solidFill>
                <a:latin typeface="Frutiger" panose="020B0500000000000000" pitchFamily="34" charset="0"/>
                <a:cs typeface="Arial" panose="020B0604020202020204" pitchFamily="34" charset="0"/>
              </a:rPr>
              <a:t> programming</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838200" y="0"/>
            <a:ext cx="1175327" cy="1399049"/>
          </a:xfrm>
        </p:spPr>
      </p:pic>
      <p:pic>
        <p:nvPicPr>
          <p:cNvPr id="10" name="Immagine 9" descr="\documentclass{article}&#10;\usepackage{amsmath}&#10;\pagestyle{empty}&#10;\begin{document}&#10;&#10;\begin{equation*}&#10;    V^i(x^i) = \min_{U^i} \left\{ J(x^i, U^i) \right\} = \min_{U^i} \left\{ \sum_{j=i}^{N-1} l(x^j, u^j) + l_f(x^N) \right\},&#10;\end{equation*}&#10;&#10;&#10;\end{document}" title="IguanaTex Picture Display">
            <a:extLst>
              <a:ext uri="{FF2B5EF4-FFF2-40B4-BE49-F238E27FC236}">
                <a16:creationId xmlns:a16="http://schemas.microsoft.com/office/drawing/2014/main" id="{8BD7D0FC-51E3-B5E8-7DEE-65CDF330EDA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904933" y="1770367"/>
            <a:ext cx="7234830" cy="1013652"/>
          </a:xfrm>
          <a:prstGeom prst="rect">
            <a:avLst/>
          </a:prstGeom>
        </p:spPr>
      </p:pic>
      <p:pic>
        <p:nvPicPr>
          <p:cNvPr id="18" name="Immagine 17" descr="\documentclass{article}&#10;\usepackage{amsmath}&#10;\pagestyle{empty}&#10;\begin{document}&#10;&#10;&#10;\begin{equation*}&#10;    V^N(x^N) = l_f(x^N) \label{eq:vf_N}&#10;\end{equation*}&#10;&#10;\end{document}" title="IguanaTex Picture Display">
            <a:extLst>
              <a:ext uri="{FF2B5EF4-FFF2-40B4-BE49-F238E27FC236}">
                <a16:creationId xmlns:a16="http://schemas.microsoft.com/office/drawing/2014/main" id="{1381C3EC-EBE7-42E5-A2EA-18D5A8872FF6}"/>
              </a:ext>
            </a:extLst>
          </p:cNvPr>
          <p:cNvPicPr>
            <a:picLocks noChangeAspect="1"/>
          </p:cNvPicPr>
          <p:nvPr>
            <p:custDataLst>
              <p:tags r:id="rId2"/>
            </p:custDataLst>
          </p:nvPr>
        </p:nvPicPr>
        <p:blipFill>
          <a:blip r:embed="rId8">
            <a:alphaModFix amt="50000"/>
            <a:extLst>
              <a:ext uri="{28A0092B-C50C-407E-A947-70E740481C1C}">
                <a14:useLocalDpi xmlns:a14="http://schemas.microsoft.com/office/drawing/2010/main" val="0"/>
              </a:ext>
            </a:extLst>
          </a:blip>
          <a:stretch>
            <a:fillRect/>
          </a:stretch>
        </p:blipFill>
        <p:spPr>
          <a:xfrm>
            <a:off x="8738583" y="2081953"/>
            <a:ext cx="2548484" cy="390480"/>
          </a:xfrm>
          <a:prstGeom prst="rect">
            <a:avLst/>
          </a:prstGeom>
        </p:spPr>
      </p:pic>
      <p:pic>
        <p:nvPicPr>
          <p:cNvPr id="20" name="Immagine 19" descr="\documentclass{article}&#10;\usepackage{amsmath}&#10;\pagestyle{empty}&#10;\begin{document}&#10;&#10;\begin{equation*}&#10;    V(x) = \min_{u} \left\{ l(x, u) + V^\prime(F(x, u)) \right\} = \min_{u} \left\{Q(x, u)\right\}&#10;\end{equation*}&#10;&#10;&#10;\end{document}" title="IguanaTex Picture Display">
            <a:extLst>
              <a:ext uri="{FF2B5EF4-FFF2-40B4-BE49-F238E27FC236}">
                <a16:creationId xmlns:a16="http://schemas.microsoft.com/office/drawing/2014/main" id="{B23168D0-A5F3-1AC1-1327-9FE83D4DF0DD}"/>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228601" y="4784804"/>
            <a:ext cx="7725587" cy="488926"/>
          </a:xfrm>
          <a:prstGeom prst="rect">
            <a:avLst/>
          </a:prstGeom>
        </p:spPr>
      </p:pic>
      <p:sp>
        <p:nvSpPr>
          <p:cNvPr id="11" name="Freccia in giù 10">
            <a:extLst>
              <a:ext uri="{FF2B5EF4-FFF2-40B4-BE49-F238E27FC236}">
                <a16:creationId xmlns:a16="http://schemas.microsoft.com/office/drawing/2014/main" id="{77561600-B210-BE3E-567E-A252B8A5FB31}"/>
              </a:ext>
            </a:extLst>
          </p:cNvPr>
          <p:cNvSpPr/>
          <p:nvPr/>
        </p:nvSpPr>
        <p:spPr>
          <a:xfrm>
            <a:off x="3942080" y="2784019"/>
            <a:ext cx="487680" cy="1845853"/>
          </a:xfrm>
          <a:prstGeom prst="down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5">
            <a:extLst>
              <a:ext uri="{FF2B5EF4-FFF2-40B4-BE49-F238E27FC236}">
                <a16:creationId xmlns:a16="http://schemas.microsoft.com/office/drawing/2014/main" id="{94225062-6EA8-C502-9B0D-DAB3AFAEB128}"/>
              </a:ext>
            </a:extLst>
          </p:cNvPr>
          <p:cNvSpPr>
            <a:spLocks noChangeArrowheads="1"/>
          </p:cNvSpPr>
          <p:nvPr/>
        </p:nvSpPr>
        <p:spPr bwMode="auto">
          <a:xfrm>
            <a:off x="4429760" y="3215958"/>
            <a:ext cx="13709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it-IT" altLang="it-IT" sz="2000" b="1" i="0" u="none" strike="noStrike" cap="none" normalizeH="0" baseline="0" dirty="0" err="1">
                <a:ln>
                  <a:noFill/>
                </a:ln>
                <a:solidFill>
                  <a:srgbClr val="262626"/>
                </a:solidFill>
                <a:effectLst/>
                <a:latin typeface="Frutiger" panose="020B0500000000000000" pitchFamily="34" charset="0"/>
              </a:rPr>
              <a:t>Bellman’s</a:t>
            </a:r>
            <a:r>
              <a:rPr kumimoji="0" lang="it-IT" altLang="it-IT" sz="2000" b="1" i="0" u="none" strike="noStrike" cap="none" normalizeH="0" baseline="0" dirty="0">
                <a:ln>
                  <a:noFill/>
                </a:ln>
                <a:solidFill>
                  <a:srgbClr val="262626"/>
                </a:solidFill>
                <a:effectLst/>
                <a:latin typeface="Frutiger" panose="020B0500000000000000" pitchFamily="34" charset="0"/>
              </a:rPr>
              <a:t> </a:t>
            </a:r>
            <a:r>
              <a:rPr kumimoji="0" lang="it-IT" altLang="it-IT" sz="2000" b="1" i="0" u="none" strike="noStrike" cap="none" normalizeH="0" baseline="0" dirty="0" err="1">
                <a:ln>
                  <a:noFill/>
                </a:ln>
                <a:solidFill>
                  <a:srgbClr val="262626"/>
                </a:solidFill>
                <a:effectLst/>
                <a:latin typeface="Frutiger" panose="020B0500000000000000" pitchFamily="34" charset="0"/>
              </a:rPr>
              <a:t>principle</a:t>
            </a:r>
            <a:endParaRPr kumimoji="0" lang="it-IT" altLang="it-IT" sz="2000" b="1" i="0" u="none" strike="noStrike" cap="none" normalizeH="0" baseline="0" dirty="0">
              <a:ln>
                <a:noFill/>
              </a:ln>
              <a:solidFill>
                <a:srgbClr val="262626"/>
              </a:solidFill>
              <a:effectLst/>
              <a:latin typeface="Frutiger" panose="020B0500000000000000" pitchFamily="34" charset="0"/>
            </a:endParaRPr>
          </a:p>
        </p:txBody>
      </p:sp>
      <p:pic>
        <p:nvPicPr>
          <p:cNvPr id="14" name="Immagine 13">
            <a:extLst>
              <a:ext uri="{FF2B5EF4-FFF2-40B4-BE49-F238E27FC236}">
                <a16:creationId xmlns:a16="http://schemas.microsoft.com/office/drawing/2014/main" id="{F79C5BF1-EA77-EDAF-B6A1-7373F7FC90A9}"/>
              </a:ext>
            </a:extLst>
          </p:cNvPr>
          <p:cNvPicPr>
            <a:picLocks noChangeAspect="1"/>
          </p:cNvPicPr>
          <p:nvPr/>
        </p:nvPicPr>
        <p:blipFill>
          <a:blip r:embed="rId10"/>
          <a:stretch>
            <a:fillRect/>
          </a:stretch>
        </p:blipFill>
        <p:spPr>
          <a:xfrm>
            <a:off x="5800734" y="3180746"/>
            <a:ext cx="4846740" cy="769687"/>
          </a:xfrm>
          <a:prstGeom prst="roundRect">
            <a:avLst>
              <a:gd name="adj" fmla="val 99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Immagine 24">
            <a:extLst>
              <a:ext uri="{FF2B5EF4-FFF2-40B4-BE49-F238E27FC236}">
                <a16:creationId xmlns:a16="http://schemas.microsoft.com/office/drawing/2014/main" id="{A527BBD5-9284-14F2-C163-1D91EB99FAB4}"/>
              </a:ext>
            </a:extLst>
          </p:cNvPr>
          <p:cNvPicPr>
            <a:picLocks noChangeAspect="1"/>
          </p:cNvPicPr>
          <p:nvPr/>
        </p:nvPicPr>
        <p:blipFill>
          <a:blip r:embed="rId11"/>
          <a:stretch>
            <a:fillRect/>
          </a:stretch>
        </p:blipFill>
        <p:spPr>
          <a:xfrm>
            <a:off x="838200" y="2830843"/>
            <a:ext cx="2967026" cy="1742681"/>
          </a:xfrm>
          <a:prstGeom prst="rect">
            <a:avLst/>
          </a:prstGeom>
        </p:spPr>
      </p:pic>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C9684E2-763C-CA49-271E-F38101C085A1}"/>
                  </a:ext>
                </a:extLst>
              </p:cNvPr>
              <p:cNvSpPr txBox="1"/>
              <p:nvPr/>
            </p:nvSpPr>
            <p:spPr>
              <a:xfrm>
                <a:off x="2882533" y="5601463"/>
                <a:ext cx="6492961" cy="646331"/>
              </a:xfrm>
              <a:prstGeom prst="rect">
                <a:avLst/>
              </a:prstGeom>
              <a:noFill/>
            </p:spPr>
            <p:txBody>
              <a:bodyPr wrap="square">
                <a:spAutoFit/>
              </a:bodyPr>
              <a:lstStyle/>
              <a:p>
                <a:r>
                  <a:rPr lang="en-US" dirty="0">
                    <a:solidFill>
                      <a:srgbClr val="262626"/>
                    </a:solidFill>
                    <a:latin typeface="Frutiger" panose="020B0500000000000000" pitchFamily="34" charset="0"/>
                  </a:rPr>
                  <a:t>For the sake of brevity, we henceforth omit the time index </a:t>
                </a:r>
                <a14:m>
                  <m:oMath xmlns:m="http://schemas.openxmlformats.org/officeDocument/2006/math">
                    <m:r>
                      <a:rPr lang="en-US" i="1" dirty="0" smtClean="0">
                        <a:solidFill>
                          <a:srgbClr val="262626"/>
                        </a:solidFill>
                        <a:latin typeface="Cambria Math" panose="02040503050406030204" pitchFamily="18" charset="0"/>
                      </a:rPr>
                      <m:t>𝑖</m:t>
                    </m:r>
                  </m:oMath>
                </a14:m>
                <a:r>
                  <a:rPr lang="en-US" dirty="0">
                    <a:solidFill>
                      <a:srgbClr val="262626"/>
                    </a:solidFill>
                    <a:latin typeface="Frutiger" panose="020B0500000000000000" pitchFamily="34" charset="0"/>
                  </a:rPr>
                  <a:t> and denote by </a:t>
                </a:r>
                <a14:m>
                  <m:oMath xmlns:m="http://schemas.openxmlformats.org/officeDocument/2006/math">
                    <m:r>
                      <a:rPr lang="en-US" i="1" dirty="0" smtClean="0">
                        <a:solidFill>
                          <a:srgbClr val="262626"/>
                        </a:solidFill>
                        <a:latin typeface="Cambria Math" panose="02040503050406030204" pitchFamily="18" charset="0"/>
                      </a:rPr>
                      <m:t>𝑉</m:t>
                    </m:r>
                    <m:r>
                      <a:rPr lang="en-US" i="1" dirty="0" smtClean="0">
                        <a:solidFill>
                          <a:srgbClr val="262626"/>
                        </a:solidFill>
                        <a:latin typeface="Cambria Math" panose="02040503050406030204" pitchFamily="18" charset="0"/>
                      </a:rPr>
                      <m:t> ′ </m:t>
                    </m:r>
                  </m:oMath>
                </a14:m>
                <a:r>
                  <a:rPr lang="en-US" dirty="0">
                    <a:solidFill>
                      <a:srgbClr val="262626"/>
                    </a:solidFill>
                    <a:latin typeface="Frutiger" panose="020B0500000000000000" pitchFamily="34" charset="0"/>
                  </a:rPr>
                  <a:t>the value referring to the next instant </a:t>
                </a:r>
                <a14:m>
                  <m:oMath xmlns:m="http://schemas.openxmlformats.org/officeDocument/2006/math">
                    <m:r>
                      <a:rPr lang="en-US" i="1" dirty="0" smtClean="0">
                        <a:solidFill>
                          <a:srgbClr val="262626"/>
                        </a:solidFill>
                        <a:latin typeface="Cambria Math" panose="02040503050406030204" pitchFamily="18" charset="0"/>
                      </a:rPr>
                      <m:t>𝑖</m:t>
                    </m:r>
                    <m:r>
                      <a:rPr lang="en-US" i="1" dirty="0">
                        <a:solidFill>
                          <a:srgbClr val="262626"/>
                        </a:solidFill>
                        <a:latin typeface="Cambria Math" panose="02040503050406030204" pitchFamily="18" charset="0"/>
                      </a:rPr>
                      <m:t> + 1</m:t>
                    </m:r>
                  </m:oMath>
                </a14:m>
                <a:endParaRPr lang="it-IT" dirty="0">
                  <a:solidFill>
                    <a:srgbClr val="262626"/>
                  </a:solidFill>
                  <a:latin typeface="Frutiger" panose="020B0500000000000000" pitchFamily="34" charset="0"/>
                </a:endParaRPr>
              </a:p>
            </p:txBody>
          </p:sp>
        </mc:Choice>
        <mc:Fallback xmlns="">
          <p:sp>
            <p:nvSpPr>
              <p:cNvPr id="27" name="CasellaDiTesto 26">
                <a:extLst>
                  <a:ext uri="{FF2B5EF4-FFF2-40B4-BE49-F238E27FC236}">
                    <a16:creationId xmlns:a16="http://schemas.microsoft.com/office/drawing/2014/main" id="{FC9684E2-763C-CA49-271E-F38101C085A1}"/>
                  </a:ext>
                </a:extLst>
              </p:cNvPr>
              <p:cNvSpPr txBox="1">
                <a:spLocks noRot="1" noChangeAspect="1" noMove="1" noResize="1" noEditPoints="1" noAdjustHandles="1" noChangeArrowheads="1" noChangeShapeType="1" noTextEdit="1"/>
              </p:cNvSpPr>
              <p:nvPr/>
            </p:nvSpPr>
            <p:spPr>
              <a:xfrm>
                <a:off x="2882533" y="5601463"/>
                <a:ext cx="6492961" cy="646331"/>
              </a:xfrm>
              <a:prstGeom prst="rect">
                <a:avLst/>
              </a:prstGeom>
              <a:blipFill>
                <a:blip r:embed="rId12"/>
                <a:stretch>
                  <a:fillRect l="-845" t="-5660" b="-14151"/>
                </a:stretch>
              </a:blipFill>
            </p:spPr>
            <p:txBody>
              <a:bodyPr/>
              <a:lstStyle/>
              <a:p>
                <a:r>
                  <a:rPr lang="it-IT">
                    <a:noFill/>
                  </a:rPr>
                  <a:t> </a:t>
                </a:r>
              </a:p>
            </p:txBody>
          </p:sp>
        </mc:Fallback>
      </mc:AlternateContent>
      <p:cxnSp>
        <p:nvCxnSpPr>
          <p:cNvPr id="28" name="Connettore 2 27">
            <a:extLst>
              <a:ext uri="{FF2B5EF4-FFF2-40B4-BE49-F238E27FC236}">
                <a16:creationId xmlns:a16="http://schemas.microsoft.com/office/drawing/2014/main" id="{FE509085-6AD6-D469-1EBB-DA872BE60002}"/>
              </a:ext>
            </a:extLst>
          </p:cNvPr>
          <p:cNvCxnSpPr>
            <a:cxnSpLocks/>
          </p:cNvCxnSpPr>
          <p:nvPr/>
        </p:nvCxnSpPr>
        <p:spPr>
          <a:xfrm flipV="1">
            <a:off x="3195872" y="5139159"/>
            <a:ext cx="0" cy="462304"/>
          </a:xfrm>
          <a:prstGeom prst="straightConnector1">
            <a:avLst/>
          </a:prstGeom>
          <a:ln w="381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4" name="Segnaposto numero diapositiva 3">
            <a:extLst>
              <a:ext uri="{FF2B5EF4-FFF2-40B4-BE49-F238E27FC236}">
                <a16:creationId xmlns:a16="http://schemas.microsoft.com/office/drawing/2014/main" id="{1F4DB722-30E2-3EBD-8574-D45CF0CD7C27}"/>
              </a:ext>
            </a:extLst>
          </p:cNvPr>
          <p:cNvSpPr>
            <a:spLocks noGrp="1"/>
          </p:cNvSpPr>
          <p:nvPr>
            <p:ph type="sldNum" sz="quarter" idx="12"/>
          </p:nvPr>
        </p:nvSpPr>
        <p:spPr/>
        <p:txBody>
          <a:bodyPr/>
          <a:lstStyle/>
          <a:p>
            <a:fld id="{532DDF56-7B91-4B01-9C01-9E940BA2BCA3}" type="slidenum">
              <a:rPr lang="it-IT" smtClean="0"/>
              <a:t>7</a:t>
            </a:fld>
            <a:endParaRPr lang="it-IT"/>
          </a:p>
        </p:txBody>
      </p:sp>
    </p:spTree>
    <p:extLst>
      <p:ext uri="{BB962C8B-B14F-4D97-AF65-F5344CB8AC3E}">
        <p14:creationId xmlns:p14="http://schemas.microsoft.com/office/powerpoint/2010/main" val="17858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5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sellaDiTesto 54">
            <a:extLst>
              <a:ext uri="{FF2B5EF4-FFF2-40B4-BE49-F238E27FC236}">
                <a16:creationId xmlns:a16="http://schemas.microsoft.com/office/drawing/2014/main" id="{FBCEE84E-675B-9E44-2355-EBDC40519BE8}"/>
              </a:ext>
            </a:extLst>
          </p:cNvPr>
          <p:cNvSpPr txBox="1"/>
          <p:nvPr/>
        </p:nvSpPr>
        <p:spPr>
          <a:xfrm>
            <a:off x="3749040" y="4834219"/>
            <a:ext cx="2423159" cy="646331"/>
          </a:xfrm>
          <a:prstGeom prst="rect">
            <a:avLst/>
          </a:prstGeom>
          <a:noFill/>
        </p:spPr>
        <p:txBody>
          <a:bodyPr wrap="square">
            <a:spAutoFit/>
          </a:bodyPr>
          <a:lstStyle/>
          <a:p>
            <a:r>
              <a:rPr lang="en-US" dirty="0">
                <a:solidFill>
                  <a:srgbClr val="262626"/>
                </a:solidFill>
                <a:latin typeface="Frutiger" panose="020B0500000000000000" pitchFamily="34" charset="0"/>
              </a:rPr>
              <a:t>Taylor’s second order expansion around</a:t>
            </a:r>
            <a:endParaRPr lang="it-IT" dirty="0">
              <a:solidFill>
                <a:srgbClr val="262626"/>
              </a:solidFill>
              <a:latin typeface="Frutiger" panose="020B0500000000000000" pitchFamily="34" charset="0"/>
            </a:endParaRPr>
          </a:p>
        </p:txBody>
      </p: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Quadratic</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approximation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Differential</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dynamic</a:t>
            </a:r>
            <a:r>
              <a:rPr lang="it-IT" sz="1800" b="1" dirty="0">
                <a:solidFill>
                  <a:srgbClr val="822433"/>
                </a:solidFill>
                <a:latin typeface="Frutiger" panose="020B0500000000000000" pitchFamily="34" charset="0"/>
                <a:cs typeface="Arial" panose="020B0604020202020204" pitchFamily="34" charset="0"/>
              </a:rPr>
              <a:t> programming</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17">
            <a:extLst>
              <a:ext uri="{28A0092B-C50C-407E-A947-70E740481C1C}">
                <a14:useLocalDpi xmlns:a14="http://schemas.microsoft.com/office/drawing/2010/main" val="0"/>
              </a:ext>
            </a:extLst>
          </a:blip>
          <a:srcRect/>
          <a:stretch/>
        </p:blipFill>
        <p:spPr>
          <a:xfrm>
            <a:off x="838200" y="0"/>
            <a:ext cx="1175327" cy="1399049"/>
          </a:xfrm>
        </p:spPr>
      </p:pic>
      <p:pic>
        <p:nvPicPr>
          <p:cNvPr id="16" name="Immagine 15" descr="\documentclass{article}&#10;\usepackage{amsmath}&#10;\pagestyle{empty}&#10;\begin{document}&#10;&#10;\begin{gather*}\label{eq:qfun_taylor}&#10;    Q(\overline{x}+\delta x, \overline{u}+\delta u) \approx Q(\overline{x}, \overline{u}) + Q_x^\top(\overline{x}, \overline{u}) \delta x\;&#10;    +\;Q_u^\top(\overline{x}, \overline{u}) \delta u + \frac{1}{2} \begin{bmatrix} \delta x \\ \delta u \end{bmatrix}^\top \begin{bmatrix}Q_{xx} &amp; Q_{xu} \\ Q_{ux}  &amp; Q_{uu} \end{bmatrix}(\overline{x}, \overline{u}) \begin{bmatrix} \delta x \\ \delta u \end{bmatrix}&#10;\end{gather*}&#10;&#10;&#10;\end{document}" title="IguanaTex Picture Display">
            <a:extLst>
              <a:ext uri="{FF2B5EF4-FFF2-40B4-BE49-F238E27FC236}">
                <a16:creationId xmlns:a16="http://schemas.microsoft.com/office/drawing/2014/main" id="{512EA463-7ABE-661C-AFB0-8382F54625B1}"/>
              </a:ext>
            </a:extLst>
          </p:cNvPr>
          <p:cNvPicPr>
            <a:picLocks noChangeAspect="1"/>
          </p:cNvPicPr>
          <p:nvPr>
            <p:custDataLst>
              <p:tags r:id="rId1"/>
            </p:custDataLst>
          </p:nvPr>
        </p:nvPicPr>
        <p:blipFill>
          <a:blip r:embed="rId18">
            <a:extLst>
              <a:ext uri="{28A0092B-C50C-407E-A947-70E740481C1C}">
                <a14:useLocalDpi xmlns:a14="http://schemas.microsoft.com/office/drawing/2010/main" val="0"/>
              </a:ext>
            </a:extLst>
          </a:blip>
          <a:stretch>
            <a:fillRect/>
          </a:stretch>
        </p:blipFill>
        <p:spPr>
          <a:xfrm>
            <a:off x="1010111" y="3229720"/>
            <a:ext cx="10166995" cy="670073"/>
          </a:xfrm>
          <a:prstGeom prst="rect">
            <a:avLst/>
          </a:prstGeom>
        </p:spPr>
      </p:pic>
      <p:pic>
        <p:nvPicPr>
          <p:cNvPr id="12" name="Immagine 11" descr="\documentclass{article}&#10;\usepackage{amsmath}&#10;\pagestyle{empty}&#10;\begin{document}&#10;&#10;$Q(x, u)$&#10;&#10;&#10;\end{document}" title="IguanaTex Picture Display">
            <a:extLst>
              <a:ext uri="{FF2B5EF4-FFF2-40B4-BE49-F238E27FC236}">
                <a16:creationId xmlns:a16="http://schemas.microsoft.com/office/drawing/2014/main" id="{3C32D7A8-267F-453E-1A0C-C4B660D34A58}"/>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3016382" y="2050360"/>
            <a:ext cx="997956" cy="333317"/>
          </a:xfrm>
          <a:prstGeom prst="rect">
            <a:avLst/>
          </a:prstGeom>
        </p:spPr>
      </p:pic>
      <p:pic>
        <p:nvPicPr>
          <p:cNvPr id="14" name="Immagine 13" descr="\documentclass{article}&#10;\usepackage{amsmath}&#10;\pagestyle{empty}&#10;\begin{document}&#10;&#10;$(\overline{x}, \overline{u})$&#10;&#10;&#10;\end{document}" title="IguanaTex Picture Display">
            <a:extLst>
              <a:ext uri="{FF2B5EF4-FFF2-40B4-BE49-F238E27FC236}">
                <a16:creationId xmlns:a16="http://schemas.microsoft.com/office/drawing/2014/main" id="{050A4D98-4C62-9F4A-6617-3E8C698C8F43}"/>
              </a:ext>
            </a:extLst>
          </p:cNvPr>
          <p:cNvPicPr>
            <a:picLocks noChangeAspect="1"/>
          </p:cNvPicPr>
          <p:nvPr>
            <p:custDataLst>
              <p:tags r:id="rId3"/>
            </p:custDataLst>
          </p:nvPr>
        </p:nvPicPr>
        <p:blipFill>
          <a:blip r:embed="rId20">
            <a:extLst>
              <a:ext uri="{28A0092B-C50C-407E-A947-70E740481C1C}">
                <a14:useLocalDpi xmlns:a14="http://schemas.microsoft.com/office/drawing/2010/main" val="0"/>
              </a:ext>
            </a:extLst>
          </a:blip>
          <a:stretch>
            <a:fillRect/>
          </a:stretch>
        </p:blipFill>
        <p:spPr>
          <a:xfrm>
            <a:off x="5721022" y="2823630"/>
            <a:ext cx="627492" cy="291087"/>
          </a:xfrm>
          <a:prstGeom prst="rect">
            <a:avLst/>
          </a:prstGeom>
        </p:spPr>
      </p:pic>
      <p:pic>
        <p:nvPicPr>
          <p:cNvPr id="18" name="Immagine 17">
            <a:extLst>
              <a:ext uri="{FF2B5EF4-FFF2-40B4-BE49-F238E27FC236}">
                <a16:creationId xmlns:a16="http://schemas.microsoft.com/office/drawing/2014/main" id="{222A635E-8827-B943-6141-B291F187B0EB}"/>
              </a:ext>
            </a:extLst>
          </p:cNvPr>
          <p:cNvPicPr>
            <a:picLocks noChangeAspect="1"/>
          </p:cNvPicPr>
          <p:nvPr/>
        </p:nvPicPr>
        <p:blipFill>
          <a:blip r:embed="rId21"/>
          <a:stretch>
            <a:fillRect/>
          </a:stretch>
        </p:blipFill>
        <p:spPr>
          <a:xfrm>
            <a:off x="8806329" y="665781"/>
            <a:ext cx="2485667" cy="2527797"/>
          </a:xfrm>
          <a:prstGeom prst="rect">
            <a:avLst/>
          </a:prstGeom>
        </p:spPr>
      </p:pic>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6F3B8164-48F6-3F14-CC00-8DD33BBB9B7A}"/>
                  </a:ext>
                </a:extLst>
              </p:cNvPr>
              <p:cNvSpPr txBox="1"/>
              <p:nvPr/>
            </p:nvSpPr>
            <p:spPr>
              <a:xfrm>
                <a:off x="10049162" y="685509"/>
                <a:ext cx="123988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solidFill>
                            <a:srgbClr val="FB4AA6"/>
                          </a:solidFill>
                          <a:latin typeface="Cambria Math" panose="02040503050406030204" pitchFamily="18" charset="0"/>
                        </a:rPr>
                        <m:t>𝑦</m:t>
                      </m:r>
                      <m:r>
                        <a:rPr lang="en-US" sz="1200" i="1" dirty="0" smtClean="0">
                          <a:solidFill>
                            <a:srgbClr val="FB4AA6"/>
                          </a:solidFill>
                          <a:latin typeface="Cambria Math" panose="02040503050406030204" pitchFamily="18" charset="0"/>
                        </a:rPr>
                        <m:t> = </m:t>
                      </m:r>
                      <m:r>
                        <a:rPr lang="en-US" sz="1200" i="1" dirty="0" smtClean="0">
                          <a:solidFill>
                            <a:srgbClr val="FB4AA6"/>
                          </a:solidFill>
                          <a:latin typeface="Cambria Math" panose="02040503050406030204" pitchFamily="18" charset="0"/>
                        </a:rPr>
                        <m:t>𝑓</m:t>
                      </m:r>
                      <m:r>
                        <a:rPr lang="en-US" sz="1200" i="1" dirty="0" smtClean="0">
                          <a:solidFill>
                            <a:srgbClr val="FB4AA6"/>
                          </a:solidFill>
                          <a:latin typeface="Cambria Math" panose="02040503050406030204" pitchFamily="18" charset="0"/>
                        </a:rPr>
                        <m:t>(</m:t>
                      </m:r>
                      <m:r>
                        <a:rPr lang="en-US" sz="1200" i="1" dirty="0" smtClean="0">
                          <a:solidFill>
                            <a:srgbClr val="FB4AA6"/>
                          </a:solidFill>
                          <a:latin typeface="Cambria Math" panose="02040503050406030204" pitchFamily="18" charset="0"/>
                        </a:rPr>
                        <m:t>𝑡</m:t>
                      </m:r>
                      <m:r>
                        <a:rPr lang="en-US" sz="1200" i="1" dirty="0" smtClean="0">
                          <a:solidFill>
                            <a:srgbClr val="FB4AA6"/>
                          </a:solidFill>
                          <a:latin typeface="Cambria Math" panose="02040503050406030204" pitchFamily="18" charset="0"/>
                        </a:rPr>
                        <m:t>)</m:t>
                      </m:r>
                    </m:oMath>
                  </m:oMathPara>
                </a14:m>
                <a:endParaRPr lang="it-IT" sz="1200" dirty="0">
                  <a:solidFill>
                    <a:srgbClr val="FB4AA6"/>
                  </a:solidFill>
                  <a:latin typeface="Frutiger" panose="020B0500000000000000" pitchFamily="34" charset="0"/>
                </a:endParaRPr>
              </a:p>
            </p:txBody>
          </p:sp>
        </mc:Choice>
        <mc:Fallback xmlns="">
          <p:sp>
            <p:nvSpPr>
              <p:cNvPr id="19" name="CasellaDiTesto 18">
                <a:extLst>
                  <a:ext uri="{FF2B5EF4-FFF2-40B4-BE49-F238E27FC236}">
                    <a16:creationId xmlns:a16="http://schemas.microsoft.com/office/drawing/2014/main" id="{6F3B8164-48F6-3F14-CC00-8DD33BBB9B7A}"/>
                  </a:ext>
                </a:extLst>
              </p:cNvPr>
              <p:cNvSpPr txBox="1">
                <a:spLocks noRot="1" noChangeAspect="1" noMove="1" noResize="1" noEditPoints="1" noAdjustHandles="1" noChangeArrowheads="1" noChangeShapeType="1" noTextEdit="1"/>
              </p:cNvSpPr>
              <p:nvPr/>
            </p:nvSpPr>
            <p:spPr>
              <a:xfrm>
                <a:off x="10049162" y="685509"/>
                <a:ext cx="1239887" cy="276999"/>
              </a:xfrm>
              <a:prstGeom prst="rect">
                <a:avLst/>
              </a:prstGeom>
              <a:blipFill>
                <a:blip r:embed="rId22"/>
                <a:stretch>
                  <a:fillRect b="-869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0FA2830F-DD1B-9842-AA3C-67DAA63021B3}"/>
                  </a:ext>
                </a:extLst>
              </p:cNvPr>
              <p:cNvSpPr txBox="1"/>
              <p:nvPr/>
            </p:nvSpPr>
            <p:spPr>
              <a:xfrm>
                <a:off x="6348514" y="1201155"/>
                <a:ext cx="3940442" cy="462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solidFill>
                            <a:srgbClr val="08BAF1"/>
                          </a:solidFill>
                          <a:latin typeface="Cambria Math" panose="02040503050406030204" pitchFamily="18" charset="0"/>
                        </a:rPr>
                        <m:t>𝑦</m:t>
                      </m:r>
                      <m:r>
                        <a:rPr lang="en-US" sz="1200" i="1" dirty="0" smtClean="0">
                          <a:solidFill>
                            <a:srgbClr val="08BAF1"/>
                          </a:solidFill>
                          <a:latin typeface="Cambria Math" panose="02040503050406030204" pitchFamily="18" charset="0"/>
                        </a:rPr>
                        <m:t> = </m:t>
                      </m:r>
                      <m:r>
                        <a:rPr lang="en-US" sz="1200" i="1" dirty="0" smtClean="0">
                          <a:solidFill>
                            <a:srgbClr val="08BAF1"/>
                          </a:solidFill>
                          <a:latin typeface="Cambria Math" panose="02040503050406030204" pitchFamily="18" charset="0"/>
                        </a:rPr>
                        <m:t>𝑓</m:t>
                      </m:r>
                      <m:d>
                        <m:dPr>
                          <m:ctrlPr>
                            <a:rPr lang="en-US" sz="1200" i="1" dirty="0" smtClean="0">
                              <a:solidFill>
                                <a:srgbClr val="08BAF1"/>
                              </a:solidFill>
                              <a:latin typeface="Cambria Math" panose="02040503050406030204" pitchFamily="18" charset="0"/>
                            </a:rPr>
                          </m:ctrlPr>
                        </m:dPr>
                        <m:e>
                          <m:sSub>
                            <m:sSubPr>
                              <m:ctrlPr>
                                <a:rPr lang="it-IT" sz="1200" b="0" i="1" dirty="0" smtClean="0">
                                  <a:solidFill>
                                    <a:srgbClr val="08BAF1"/>
                                  </a:solidFill>
                                  <a:latin typeface="Cambria Math" panose="02040503050406030204" pitchFamily="18" charset="0"/>
                                </a:rPr>
                              </m:ctrlPr>
                            </m:sSubPr>
                            <m:e>
                              <m:r>
                                <a:rPr lang="en-US" sz="1200" i="1" dirty="0" smtClean="0">
                                  <a:solidFill>
                                    <a:srgbClr val="08BAF1"/>
                                  </a:solidFill>
                                  <a:latin typeface="Cambria Math" panose="02040503050406030204" pitchFamily="18" charset="0"/>
                                </a:rPr>
                                <m:t>𝑡</m:t>
                              </m:r>
                            </m:e>
                            <m:sub>
                              <m:r>
                                <a:rPr lang="it-IT" sz="1200" b="0" i="1" dirty="0" smtClean="0">
                                  <a:solidFill>
                                    <a:srgbClr val="08BAF1"/>
                                  </a:solidFill>
                                  <a:latin typeface="Cambria Math" panose="02040503050406030204" pitchFamily="18" charset="0"/>
                                </a:rPr>
                                <m:t>0</m:t>
                              </m:r>
                            </m:sub>
                          </m:sSub>
                        </m:e>
                      </m:d>
                      <m:r>
                        <a:rPr lang="it-IT" sz="1200" b="0" i="1" dirty="0" smtClean="0">
                          <a:solidFill>
                            <a:srgbClr val="08BAF1"/>
                          </a:solidFill>
                          <a:latin typeface="Cambria Math" panose="02040503050406030204" pitchFamily="18" charset="0"/>
                        </a:rPr>
                        <m:t>+</m:t>
                      </m:r>
                      <m:f>
                        <m:fPr>
                          <m:ctrlPr>
                            <a:rPr lang="it-IT" sz="1200" b="0" i="1" dirty="0" smtClean="0">
                              <a:solidFill>
                                <a:srgbClr val="08BAF1"/>
                              </a:solidFill>
                              <a:latin typeface="Cambria Math" panose="02040503050406030204" pitchFamily="18" charset="0"/>
                            </a:rPr>
                          </m:ctrlPr>
                        </m:fPr>
                        <m:num>
                          <m:r>
                            <a:rPr lang="it-IT" sz="1200" b="0" i="1" dirty="0" smtClean="0">
                              <a:solidFill>
                                <a:srgbClr val="08BAF1"/>
                              </a:solidFill>
                              <a:latin typeface="Cambria Math" panose="02040503050406030204" pitchFamily="18" charset="0"/>
                            </a:rPr>
                            <m:t>𝜕</m:t>
                          </m:r>
                          <m:r>
                            <a:rPr lang="it-IT" sz="1200" b="0" i="1" dirty="0" smtClean="0">
                              <a:solidFill>
                                <a:srgbClr val="08BAF1"/>
                              </a:solidFill>
                              <a:latin typeface="Cambria Math" panose="02040503050406030204" pitchFamily="18" charset="0"/>
                            </a:rPr>
                            <m:t>𝑓</m:t>
                          </m:r>
                        </m:num>
                        <m:den>
                          <m:r>
                            <a:rPr lang="it-IT" sz="1200" b="0" i="1" dirty="0" smtClean="0">
                              <a:solidFill>
                                <a:srgbClr val="08BAF1"/>
                              </a:solidFill>
                              <a:latin typeface="Cambria Math" panose="02040503050406030204" pitchFamily="18" charset="0"/>
                            </a:rPr>
                            <m:t>𝜕</m:t>
                          </m:r>
                          <m:r>
                            <a:rPr lang="it-IT" sz="1200" b="0" i="1" dirty="0" smtClean="0">
                              <a:solidFill>
                                <a:srgbClr val="08BAF1"/>
                              </a:solidFill>
                              <a:latin typeface="Cambria Math" panose="02040503050406030204" pitchFamily="18" charset="0"/>
                            </a:rPr>
                            <m:t>𝑡</m:t>
                          </m:r>
                        </m:den>
                      </m:f>
                      <m:d>
                        <m:dPr>
                          <m:ctrlPr>
                            <a:rPr lang="it-IT" sz="1200" b="0" i="1" dirty="0" smtClean="0">
                              <a:solidFill>
                                <a:srgbClr val="08BAF1"/>
                              </a:solidFill>
                              <a:latin typeface="Cambria Math" panose="02040503050406030204" pitchFamily="18" charset="0"/>
                            </a:rPr>
                          </m:ctrlPr>
                        </m:dPr>
                        <m:e>
                          <m:sSub>
                            <m:sSubPr>
                              <m:ctrlPr>
                                <a:rPr lang="it-IT" sz="1200" b="0" i="1" dirty="0" smtClean="0">
                                  <a:solidFill>
                                    <a:srgbClr val="08BAF1"/>
                                  </a:solidFill>
                                  <a:latin typeface="Cambria Math" panose="02040503050406030204" pitchFamily="18" charset="0"/>
                                </a:rPr>
                              </m:ctrlPr>
                            </m:sSubPr>
                            <m:e>
                              <m:r>
                                <a:rPr lang="it-IT" sz="1200" b="0" i="1" dirty="0" smtClean="0">
                                  <a:solidFill>
                                    <a:srgbClr val="08BAF1"/>
                                  </a:solidFill>
                                  <a:latin typeface="Cambria Math" panose="02040503050406030204" pitchFamily="18" charset="0"/>
                                </a:rPr>
                                <m:t>𝑡</m:t>
                              </m:r>
                            </m:e>
                            <m:sub>
                              <m:r>
                                <a:rPr lang="it-IT" sz="1200" b="0" i="1" dirty="0" smtClean="0">
                                  <a:solidFill>
                                    <a:srgbClr val="08BAF1"/>
                                  </a:solidFill>
                                  <a:latin typeface="Cambria Math" panose="02040503050406030204" pitchFamily="18" charset="0"/>
                                </a:rPr>
                                <m:t>0</m:t>
                              </m:r>
                            </m:sub>
                          </m:sSub>
                        </m:e>
                      </m:d>
                      <m:d>
                        <m:dPr>
                          <m:ctrlPr>
                            <a:rPr lang="it-IT" sz="1200" b="0" i="1" dirty="0" smtClean="0">
                              <a:solidFill>
                                <a:srgbClr val="08BAF1"/>
                              </a:solidFill>
                              <a:latin typeface="Cambria Math" panose="02040503050406030204" pitchFamily="18" charset="0"/>
                            </a:rPr>
                          </m:ctrlPr>
                        </m:dPr>
                        <m:e>
                          <m:r>
                            <a:rPr lang="it-IT" sz="1200" b="0" i="1" dirty="0" smtClean="0">
                              <a:solidFill>
                                <a:srgbClr val="08BAF1"/>
                              </a:solidFill>
                              <a:latin typeface="Cambria Math" panose="02040503050406030204" pitchFamily="18" charset="0"/>
                            </a:rPr>
                            <m:t>𝑡</m:t>
                          </m:r>
                          <m:r>
                            <a:rPr lang="it-IT" sz="1200" b="0" i="1" dirty="0" smtClean="0">
                              <a:solidFill>
                                <a:srgbClr val="08BAF1"/>
                              </a:solidFill>
                              <a:latin typeface="Cambria Math" panose="02040503050406030204" pitchFamily="18" charset="0"/>
                            </a:rPr>
                            <m:t>−</m:t>
                          </m:r>
                          <m:sSub>
                            <m:sSubPr>
                              <m:ctrlPr>
                                <a:rPr lang="it-IT" sz="1200" b="0" i="1" dirty="0" smtClean="0">
                                  <a:solidFill>
                                    <a:srgbClr val="08BAF1"/>
                                  </a:solidFill>
                                  <a:latin typeface="Cambria Math" panose="02040503050406030204" pitchFamily="18" charset="0"/>
                                </a:rPr>
                              </m:ctrlPr>
                            </m:sSubPr>
                            <m:e>
                              <m:r>
                                <a:rPr lang="it-IT" sz="1200" b="0" i="1" dirty="0" smtClean="0">
                                  <a:solidFill>
                                    <a:srgbClr val="08BAF1"/>
                                  </a:solidFill>
                                  <a:latin typeface="Cambria Math" panose="02040503050406030204" pitchFamily="18" charset="0"/>
                                </a:rPr>
                                <m:t>𝑡</m:t>
                              </m:r>
                            </m:e>
                            <m:sub>
                              <m:r>
                                <a:rPr lang="it-IT" sz="1200" b="0" i="1" dirty="0" smtClean="0">
                                  <a:solidFill>
                                    <a:srgbClr val="08BAF1"/>
                                  </a:solidFill>
                                  <a:latin typeface="Cambria Math" panose="02040503050406030204" pitchFamily="18" charset="0"/>
                                </a:rPr>
                                <m:t>0</m:t>
                              </m:r>
                            </m:sub>
                          </m:sSub>
                        </m:e>
                      </m:d>
                      <m:r>
                        <a:rPr lang="it-IT" sz="1200" b="0" i="1" dirty="0" smtClean="0">
                          <a:solidFill>
                            <a:srgbClr val="08BAF1"/>
                          </a:solidFill>
                          <a:latin typeface="Cambria Math" panose="02040503050406030204" pitchFamily="18" charset="0"/>
                        </a:rPr>
                        <m:t>+</m:t>
                      </m:r>
                      <m:f>
                        <m:fPr>
                          <m:ctrlPr>
                            <a:rPr lang="it-IT" sz="1200" b="0" i="1" dirty="0" smtClean="0">
                              <a:solidFill>
                                <a:srgbClr val="08BAF1"/>
                              </a:solidFill>
                              <a:latin typeface="Cambria Math" panose="02040503050406030204" pitchFamily="18" charset="0"/>
                            </a:rPr>
                          </m:ctrlPr>
                        </m:fPr>
                        <m:num>
                          <m:sSup>
                            <m:sSupPr>
                              <m:ctrlPr>
                                <a:rPr lang="it-IT" sz="1200" b="0" i="1" dirty="0" smtClean="0">
                                  <a:solidFill>
                                    <a:srgbClr val="08BAF1"/>
                                  </a:solidFill>
                                  <a:latin typeface="Cambria Math" panose="02040503050406030204" pitchFamily="18" charset="0"/>
                                </a:rPr>
                              </m:ctrlPr>
                            </m:sSupPr>
                            <m:e>
                              <m:r>
                                <a:rPr lang="it-IT" sz="1200" b="0" i="1" dirty="0" smtClean="0">
                                  <a:solidFill>
                                    <a:srgbClr val="08BAF1"/>
                                  </a:solidFill>
                                  <a:latin typeface="Cambria Math" panose="02040503050406030204" pitchFamily="18" charset="0"/>
                                </a:rPr>
                                <m:t>𝜕</m:t>
                              </m:r>
                            </m:e>
                            <m:sup>
                              <m:r>
                                <a:rPr lang="it-IT" sz="1200" b="0" i="1" dirty="0" smtClean="0">
                                  <a:solidFill>
                                    <a:srgbClr val="08BAF1"/>
                                  </a:solidFill>
                                  <a:latin typeface="Cambria Math" panose="02040503050406030204" pitchFamily="18" charset="0"/>
                                </a:rPr>
                                <m:t>2</m:t>
                              </m:r>
                            </m:sup>
                          </m:sSup>
                          <m:r>
                            <a:rPr lang="it-IT" sz="1200" b="0" i="1" dirty="0" smtClean="0">
                              <a:solidFill>
                                <a:srgbClr val="08BAF1"/>
                              </a:solidFill>
                              <a:latin typeface="Cambria Math" panose="02040503050406030204" pitchFamily="18" charset="0"/>
                            </a:rPr>
                            <m:t>𝑓</m:t>
                          </m:r>
                        </m:num>
                        <m:den>
                          <m:r>
                            <a:rPr lang="it-IT" sz="1200" b="0" i="1" dirty="0" smtClean="0">
                              <a:solidFill>
                                <a:srgbClr val="08BAF1"/>
                              </a:solidFill>
                              <a:latin typeface="Cambria Math" panose="02040503050406030204" pitchFamily="18" charset="0"/>
                            </a:rPr>
                            <m:t>𝜕</m:t>
                          </m:r>
                          <m:sSup>
                            <m:sSupPr>
                              <m:ctrlPr>
                                <a:rPr lang="it-IT" sz="1200" b="0" i="1" dirty="0" smtClean="0">
                                  <a:solidFill>
                                    <a:srgbClr val="08BAF1"/>
                                  </a:solidFill>
                                  <a:latin typeface="Cambria Math" panose="02040503050406030204" pitchFamily="18" charset="0"/>
                                </a:rPr>
                              </m:ctrlPr>
                            </m:sSupPr>
                            <m:e>
                              <m:r>
                                <a:rPr lang="it-IT" sz="1200" b="0" i="1" dirty="0" smtClean="0">
                                  <a:solidFill>
                                    <a:srgbClr val="08BAF1"/>
                                  </a:solidFill>
                                  <a:latin typeface="Cambria Math" panose="02040503050406030204" pitchFamily="18" charset="0"/>
                                </a:rPr>
                                <m:t>𝑡</m:t>
                              </m:r>
                            </m:e>
                            <m:sup>
                              <m:r>
                                <a:rPr lang="it-IT" sz="1200" b="0" i="1" dirty="0" smtClean="0">
                                  <a:solidFill>
                                    <a:srgbClr val="08BAF1"/>
                                  </a:solidFill>
                                  <a:latin typeface="Cambria Math" panose="02040503050406030204" pitchFamily="18" charset="0"/>
                                </a:rPr>
                                <m:t>2</m:t>
                              </m:r>
                            </m:sup>
                          </m:sSup>
                        </m:den>
                      </m:f>
                      <m:d>
                        <m:dPr>
                          <m:ctrlPr>
                            <a:rPr lang="it-IT" sz="1200" b="0" i="1" dirty="0" smtClean="0">
                              <a:solidFill>
                                <a:srgbClr val="08BAF1"/>
                              </a:solidFill>
                              <a:latin typeface="Cambria Math" panose="02040503050406030204" pitchFamily="18" charset="0"/>
                            </a:rPr>
                          </m:ctrlPr>
                        </m:dPr>
                        <m:e>
                          <m:sSub>
                            <m:sSubPr>
                              <m:ctrlPr>
                                <a:rPr lang="it-IT" sz="1200" b="0" i="1" dirty="0" smtClean="0">
                                  <a:solidFill>
                                    <a:srgbClr val="08BAF1"/>
                                  </a:solidFill>
                                  <a:latin typeface="Cambria Math" panose="02040503050406030204" pitchFamily="18" charset="0"/>
                                </a:rPr>
                              </m:ctrlPr>
                            </m:sSubPr>
                            <m:e>
                              <m:r>
                                <a:rPr lang="it-IT" sz="1200" b="0" i="1" dirty="0" smtClean="0">
                                  <a:solidFill>
                                    <a:srgbClr val="08BAF1"/>
                                  </a:solidFill>
                                  <a:latin typeface="Cambria Math" panose="02040503050406030204" pitchFamily="18" charset="0"/>
                                </a:rPr>
                                <m:t>𝑡</m:t>
                              </m:r>
                            </m:e>
                            <m:sub>
                              <m:r>
                                <a:rPr lang="it-IT" sz="1200" b="0" i="1" dirty="0" smtClean="0">
                                  <a:solidFill>
                                    <a:srgbClr val="08BAF1"/>
                                  </a:solidFill>
                                  <a:latin typeface="Cambria Math" panose="02040503050406030204" pitchFamily="18" charset="0"/>
                                </a:rPr>
                                <m:t>0</m:t>
                              </m:r>
                            </m:sub>
                          </m:sSub>
                        </m:e>
                      </m:d>
                      <m:f>
                        <m:fPr>
                          <m:ctrlPr>
                            <a:rPr lang="it-IT" sz="1200" b="0" i="1" dirty="0" smtClean="0">
                              <a:solidFill>
                                <a:srgbClr val="08BAF1"/>
                              </a:solidFill>
                              <a:latin typeface="Cambria Math" panose="02040503050406030204" pitchFamily="18" charset="0"/>
                            </a:rPr>
                          </m:ctrlPr>
                        </m:fPr>
                        <m:num>
                          <m:sSup>
                            <m:sSupPr>
                              <m:ctrlPr>
                                <a:rPr lang="it-IT" sz="1200" b="0" i="1" dirty="0" smtClean="0">
                                  <a:solidFill>
                                    <a:srgbClr val="08BAF1"/>
                                  </a:solidFill>
                                  <a:latin typeface="Cambria Math" panose="02040503050406030204" pitchFamily="18" charset="0"/>
                                </a:rPr>
                              </m:ctrlPr>
                            </m:sSupPr>
                            <m:e>
                              <m:d>
                                <m:dPr>
                                  <m:ctrlPr>
                                    <a:rPr lang="it-IT" sz="1200" b="0" i="1" dirty="0" smtClean="0">
                                      <a:solidFill>
                                        <a:srgbClr val="08BAF1"/>
                                      </a:solidFill>
                                      <a:latin typeface="Cambria Math" panose="02040503050406030204" pitchFamily="18" charset="0"/>
                                    </a:rPr>
                                  </m:ctrlPr>
                                </m:dPr>
                                <m:e>
                                  <m:r>
                                    <a:rPr lang="it-IT" sz="1200" b="0" i="1" dirty="0" smtClean="0">
                                      <a:solidFill>
                                        <a:srgbClr val="08BAF1"/>
                                      </a:solidFill>
                                      <a:latin typeface="Cambria Math" panose="02040503050406030204" pitchFamily="18" charset="0"/>
                                    </a:rPr>
                                    <m:t>𝑡</m:t>
                                  </m:r>
                                  <m:r>
                                    <a:rPr lang="it-IT" sz="1200" b="0" i="1" dirty="0" smtClean="0">
                                      <a:solidFill>
                                        <a:srgbClr val="08BAF1"/>
                                      </a:solidFill>
                                      <a:latin typeface="Cambria Math" panose="02040503050406030204" pitchFamily="18" charset="0"/>
                                    </a:rPr>
                                    <m:t>−</m:t>
                                  </m:r>
                                  <m:sSub>
                                    <m:sSubPr>
                                      <m:ctrlPr>
                                        <a:rPr lang="it-IT" sz="1200" b="0" i="1" dirty="0" smtClean="0">
                                          <a:solidFill>
                                            <a:srgbClr val="08BAF1"/>
                                          </a:solidFill>
                                          <a:latin typeface="Cambria Math" panose="02040503050406030204" pitchFamily="18" charset="0"/>
                                        </a:rPr>
                                      </m:ctrlPr>
                                    </m:sSubPr>
                                    <m:e>
                                      <m:r>
                                        <a:rPr lang="it-IT" sz="1200" b="0" i="1" dirty="0" smtClean="0">
                                          <a:solidFill>
                                            <a:srgbClr val="08BAF1"/>
                                          </a:solidFill>
                                          <a:latin typeface="Cambria Math" panose="02040503050406030204" pitchFamily="18" charset="0"/>
                                        </a:rPr>
                                        <m:t>𝑡</m:t>
                                      </m:r>
                                    </m:e>
                                    <m:sub>
                                      <m:r>
                                        <a:rPr lang="it-IT" sz="1200" b="0" i="1" dirty="0" smtClean="0">
                                          <a:solidFill>
                                            <a:srgbClr val="08BAF1"/>
                                          </a:solidFill>
                                          <a:latin typeface="Cambria Math" panose="02040503050406030204" pitchFamily="18" charset="0"/>
                                        </a:rPr>
                                        <m:t>0</m:t>
                                      </m:r>
                                    </m:sub>
                                  </m:sSub>
                                </m:e>
                              </m:d>
                            </m:e>
                            <m:sup>
                              <m:r>
                                <a:rPr lang="it-IT" sz="1200" b="0" i="1" dirty="0" smtClean="0">
                                  <a:solidFill>
                                    <a:srgbClr val="08BAF1"/>
                                  </a:solidFill>
                                  <a:latin typeface="Cambria Math" panose="02040503050406030204" pitchFamily="18" charset="0"/>
                                </a:rPr>
                                <m:t>2</m:t>
                              </m:r>
                            </m:sup>
                          </m:sSup>
                        </m:num>
                        <m:den>
                          <m:r>
                            <a:rPr lang="it-IT" sz="1200" b="0" i="1" dirty="0" smtClean="0">
                              <a:solidFill>
                                <a:srgbClr val="08BAF1"/>
                              </a:solidFill>
                              <a:latin typeface="Cambria Math" panose="02040503050406030204" pitchFamily="18" charset="0"/>
                            </a:rPr>
                            <m:t>2!</m:t>
                          </m:r>
                        </m:den>
                      </m:f>
                    </m:oMath>
                  </m:oMathPara>
                </a14:m>
                <a:endParaRPr lang="it-IT" sz="1200" dirty="0">
                  <a:solidFill>
                    <a:srgbClr val="08BAF1"/>
                  </a:solidFill>
                  <a:latin typeface="Frutiger" panose="020B0500000000000000" pitchFamily="34" charset="0"/>
                </a:endParaRPr>
              </a:p>
            </p:txBody>
          </p:sp>
        </mc:Choice>
        <mc:Fallback xmlns="">
          <p:sp>
            <p:nvSpPr>
              <p:cNvPr id="20" name="CasellaDiTesto 19">
                <a:extLst>
                  <a:ext uri="{FF2B5EF4-FFF2-40B4-BE49-F238E27FC236}">
                    <a16:creationId xmlns:a16="http://schemas.microsoft.com/office/drawing/2014/main" id="{0FA2830F-DD1B-9842-AA3C-67DAA63021B3}"/>
                  </a:ext>
                </a:extLst>
              </p:cNvPr>
              <p:cNvSpPr txBox="1">
                <a:spLocks noRot="1" noChangeAspect="1" noMove="1" noResize="1" noEditPoints="1" noAdjustHandles="1" noChangeArrowheads="1" noChangeShapeType="1" noTextEdit="1"/>
              </p:cNvSpPr>
              <p:nvPr/>
            </p:nvSpPr>
            <p:spPr>
              <a:xfrm>
                <a:off x="6348514" y="1201155"/>
                <a:ext cx="3940442" cy="462884"/>
              </a:xfrm>
              <a:prstGeom prst="rect">
                <a:avLst/>
              </a:prstGeom>
              <a:blipFill>
                <a:blip r:embed="rId23"/>
                <a:stretch>
                  <a:fillRect b="-1316"/>
                </a:stretch>
              </a:blipFill>
            </p:spPr>
            <p:txBody>
              <a:bodyPr/>
              <a:lstStyle/>
              <a:p>
                <a:r>
                  <a:rPr lang="it-IT">
                    <a:noFill/>
                  </a:rPr>
                  <a:t> </a:t>
                </a:r>
              </a:p>
            </p:txBody>
          </p:sp>
        </mc:Fallback>
      </mc:AlternateContent>
      <p:sp>
        <p:nvSpPr>
          <p:cNvPr id="23" name="CasellaDiTesto 22">
            <a:extLst>
              <a:ext uri="{FF2B5EF4-FFF2-40B4-BE49-F238E27FC236}">
                <a16:creationId xmlns:a16="http://schemas.microsoft.com/office/drawing/2014/main" id="{57D718D2-CC68-20B8-40CB-105C24E09C09}"/>
              </a:ext>
            </a:extLst>
          </p:cNvPr>
          <p:cNvSpPr txBox="1"/>
          <p:nvPr/>
        </p:nvSpPr>
        <p:spPr>
          <a:xfrm>
            <a:off x="3759200" y="2500465"/>
            <a:ext cx="2334409" cy="646331"/>
          </a:xfrm>
          <a:prstGeom prst="rect">
            <a:avLst/>
          </a:prstGeom>
          <a:noFill/>
        </p:spPr>
        <p:txBody>
          <a:bodyPr wrap="square">
            <a:spAutoFit/>
          </a:bodyPr>
          <a:lstStyle/>
          <a:p>
            <a:r>
              <a:rPr lang="en-US" dirty="0">
                <a:solidFill>
                  <a:srgbClr val="262626"/>
                </a:solidFill>
                <a:latin typeface="Frutiger" panose="020B0500000000000000" pitchFamily="34" charset="0"/>
              </a:rPr>
              <a:t>Taylor’s second order expansion around</a:t>
            </a:r>
            <a:endParaRPr lang="it-IT" dirty="0">
              <a:solidFill>
                <a:srgbClr val="262626"/>
              </a:solidFill>
              <a:latin typeface="Frutiger" panose="020B0500000000000000" pitchFamily="34" charset="0"/>
            </a:endParaRPr>
          </a:p>
        </p:txBody>
      </p:sp>
      <p:sp>
        <p:nvSpPr>
          <p:cNvPr id="24" name="Freccia in giù 23">
            <a:extLst>
              <a:ext uri="{FF2B5EF4-FFF2-40B4-BE49-F238E27FC236}">
                <a16:creationId xmlns:a16="http://schemas.microsoft.com/office/drawing/2014/main" id="{33169DC7-26DB-00B6-0370-B69666751992}"/>
              </a:ext>
            </a:extLst>
          </p:cNvPr>
          <p:cNvSpPr/>
          <p:nvPr/>
        </p:nvSpPr>
        <p:spPr>
          <a:xfrm>
            <a:off x="3271520" y="2566743"/>
            <a:ext cx="487680" cy="670073"/>
          </a:xfrm>
          <a:prstGeom prst="down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documentclass{article}&#10;\usepackage{amsmath}&#10;\pagestyle{empty}&#10;\begin{document}&#10;$Q_x = l_x + V^{\prime\top}_x F_x$&#10;&#10;&#10;\end{document}" title="IguanaTex Picture Display">
            <a:extLst>
              <a:ext uri="{FF2B5EF4-FFF2-40B4-BE49-F238E27FC236}">
                <a16:creationId xmlns:a16="http://schemas.microsoft.com/office/drawing/2014/main" id="{8D8990BD-55B0-9A06-8AA9-53A04920BDA3}"/>
              </a:ext>
            </a:extLst>
          </p:cNvPr>
          <p:cNvPicPr>
            <a:picLocks noChangeAspect="1"/>
          </p:cNvPicPr>
          <p:nvPr>
            <p:custDataLst>
              <p:tags r:id="rId4"/>
            </p:custDataLst>
          </p:nvPr>
        </p:nvPicPr>
        <p:blipFill>
          <a:blip r:embed="rId24">
            <a:alphaModFix amt="50000"/>
            <a:extLst>
              <a:ext uri="{28A0092B-C50C-407E-A947-70E740481C1C}">
                <a14:useLocalDpi xmlns:a14="http://schemas.microsoft.com/office/drawing/2010/main" val="0"/>
              </a:ext>
            </a:extLst>
          </a:blip>
          <a:stretch>
            <a:fillRect/>
          </a:stretch>
        </p:blipFill>
        <p:spPr>
          <a:xfrm>
            <a:off x="8396006" y="4289720"/>
            <a:ext cx="1443542" cy="216000"/>
          </a:xfrm>
          <a:prstGeom prst="rect">
            <a:avLst/>
          </a:prstGeom>
        </p:spPr>
      </p:pic>
      <p:pic>
        <p:nvPicPr>
          <p:cNvPr id="28" name="Immagine 27" descr="\documentclass{article}&#10;\usepackage{amsmath}&#10;\pagestyle{empty}&#10;\begin{document}&#10;&#10;$Q_u = l_u + V^{\prime\top}_x F_u$&#10;&#10;&#10;\end{document}" title="IguanaTex Picture Display">
            <a:extLst>
              <a:ext uri="{FF2B5EF4-FFF2-40B4-BE49-F238E27FC236}">
                <a16:creationId xmlns:a16="http://schemas.microsoft.com/office/drawing/2014/main" id="{3F222BA1-3784-9835-4CB8-3CF0770418C2}"/>
              </a:ext>
            </a:extLst>
          </p:cNvPr>
          <p:cNvPicPr>
            <a:picLocks noChangeAspect="1"/>
          </p:cNvPicPr>
          <p:nvPr>
            <p:custDataLst>
              <p:tags r:id="rId5"/>
            </p:custDataLst>
          </p:nvPr>
        </p:nvPicPr>
        <p:blipFill>
          <a:blip r:embed="rId25">
            <a:alphaModFix amt="50000"/>
            <a:extLst>
              <a:ext uri="{28A0092B-C50C-407E-A947-70E740481C1C}">
                <a14:useLocalDpi xmlns:a14="http://schemas.microsoft.com/office/drawing/2010/main" val="0"/>
              </a:ext>
            </a:extLst>
          </a:blip>
          <a:stretch>
            <a:fillRect/>
          </a:stretch>
        </p:blipFill>
        <p:spPr>
          <a:xfrm>
            <a:off x="8382292" y="4606009"/>
            <a:ext cx="1457706" cy="216000"/>
          </a:xfrm>
          <a:prstGeom prst="rect">
            <a:avLst/>
          </a:prstGeom>
        </p:spPr>
      </p:pic>
      <p:pic>
        <p:nvPicPr>
          <p:cNvPr id="30" name="Immagine 29" descr="\documentclass{article}&#10;\usepackage{amsmath}&#10;\pagestyle{empty}&#10;\begin{document}&#10;&#10;$Q_{xx} = l_{xx} + F_x^\top V^\prime_{xx} F_x + V^\prime_x F_{xx}$&#10;&#10;&#10;\end{document}" title="IguanaTex Picture Display">
            <a:extLst>
              <a:ext uri="{FF2B5EF4-FFF2-40B4-BE49-F238E27FC236}">
                <a16:creationId xmlns:a16="http://schemas.microsoft.com/office/drawing/2014/main" id="{5171F71D-6943-467C-1C24-1861F38C4C84}"/>
              </a:ext>
            </a:extLst>
          </p:cNvPr>
          <p:cNvPicPr>
            <a:picLocks noChangeAspect="1"/>
          </p:cNvPicPr>
          <p:nvPr>
            <p:custDataLst>
              <p:tags r:id="rId6"/>
            </p:custDataLst>
          </p:nvPr>
        </p:nvPicPr>
        <p:blipFill>
          <a:blip r:embed="rId26">
            <a:alphaModFix amt="50000"/>
            <a:extLst>
              <a:ext uri="{28A0092B-C50C-407E-A947-70E740481C1C}">
                <a14:useLocalDpi xmlns:a14="http://schemas.microsoft.com/office/drawing/2010/main" val="0"/>
              </a:ext>
            </a:extLst>
          </a:blip>
          <a:stretch>
            <a:fillRect/>
          </a:stretch>
        </p:blipFill>
        <p:spPr>
          <a:xfrm>
            <a:off x="8396006" y="4934019"/>
            <a:ext cx="2639214" cy="216000"/>
          </a:xfrm>
          <a:prstGeom prst="rect">
            <a:avLst/>
          </a:prstGeom>
        </p:spPr>
      </p:pic>
      <p:pic>
        <p:nvPicPr>
          <p:cNvPr id="34" name="Immagine 33" descr="\documentclass{article}&#10;\usepackage{amsmath}&#10;\pagestyle{empty}&#10;\begin{document}&#10;&#10;$Q_{uu} = l_{uu} + F_u^\top V^\prime_{xx} F_u + V^\prime_x F_{uu}$&#10;&#10;&#10;\end{document}" title="IguanaTex Picture Display">
            <a:extLst>
              <a:ext uri="{FF2B5EF4-FFF2-40B4-BE49-F238E27FC236}">
                <a16:creationId xmlns:a16="http://schemas.microsoft.com/office/drawing/2014/main" id="{EEFF6DED-D078-E092-5DD4-F6D2EE4A944A}"/>
              </a:ext>
            </a:extLst>
          </p:cNvPr>
          <p:cNvPicPr>
            <a:picLocks noChangeAspect="1"/>
          </p:cNvPicPr>
          <p:nvPr>
            <p:custDataLst>
              <p:tags r:id="rId7"/>
            </p:custDataLst>
          </p:nvPr>
        </p:nvPicPr>
        <p:blipFill>
          <a:blip r:embed="rId27">
            <a:alphaModFix amt="50000"/>
            <a:extLst>
              <a:ext uri="{28A0092B-C50C-407E-A947-70E740481C1C}">
                <a14:useLocalDpi xmlns:a14="http://schemas.microsoft.com/office/drawing/2010/main" val="0"/>
              </a:ext>
            </a:extLst>
          </a:blip>
          <a:stretch>
            <a:fillRect/>
          </a:stretch>
        </p:blipFill>
        <p:spPr>
          <a:xfrm>
            <a:off x="8382292" y="5250308"/>
            <a:ext cx="2667542" cy="216000"/>
          </a:xfrm>
          <a:prstGeom prst="rect">
            <a:avLst/>
          </a:prstGeom>
        </p:spPr>
      </p:pic>
      <p:pic>
        <p:nvPicPr>
          <p:cNvPr id="36" name="Immagine 35" descr="\documentclass{article}&#10;\usepackage{amsmath}&#10;\pagestyle{empty}&#10;\begin{document}&#10;&#10;$Q_{xu} = l_{xu} + F_x^\top V^\prime_{xx} F_u + V^\prime_x F_{xu}$&#10;&#10;&#10;\end{document}" title="IguanaTex Picture Display">
            <a:extLst>
              <a:ext uri="{FF2B5EF4-FFF2-40B4-BE49-F238E27FC236}">
                <a16:creationId xmlns:a16="http://schemas.microsoft.com/office/drawing/2014/main" id="{1B63F7CC-DF6A-DE8D-8C95-1FC4632DDB0D}"/>
              </a:ext>
            </a:extLst>
          </p:cNvPr>
          <p:cNvPicPr>
            <a:picLocks noChangeAspect="1"/>
          </p:cNvPicPr>
          <p:nvPr>
            <p:custDataLst>
              <p:tags r:id="rId8"/>
            </p:custDataLst>
          </p:nvPr>
        </p:nvPicPr>
        <p:blipFill>
          <a:blip r:embed="rId28">
            <a:alphaModFix amt="50000"/>
            <a:extLst>
              <a:ext uri="{28A0092B-C50C-407E-A947-70E740481C1C}">
                <a14:useLocalDpi xmlns:a14="http://schemas.microsoft.com/office/drawing/2010/main" val="0"/>
              </a:ext>
            </a:extLst>
          </a:blip>
          <a:stretch>
            <a:fillRect/>
          </a:stretch>
        </p:blipFill>
        <p:spPr>
          <a:xfrm>
            <a:off x="8387153" y="5564228"/>
            <a:ext cx="2656919" cy="216000"/>
          </a:xfrm>
          <a:prstGeom prst="rect">
            <a:avLst/>
          </a:prstGeom>
        </p:spPr>
      </p:pic>
      <p:grpSp>
        <p:nvGrpSpPr>
          <p:cNvPr id="48" name="Gruppo 47">
            <a:extLst>
              <a:ext uri="{FF2B5EF4-FFF2-40B4-BE49-F238E27FC236}">
                <a16:creationId xmlns:a16="http://schemas.microsoft.com/office/drawing/2014/main" id="{854BC67C-A114-F010-DDF1-ABCF106BB81E}"/>
              </a:ext>
            </a:extLst>
          </p:cNvPr>
          <p:cNvGrpSpPr/>
          <p:nvPr/>
        </p:nvGrpSpPr>
        <p:grpSpPr>
          <a:xfrm>
            <a:off x="4168288" y="3912577"/>
            <a:ext cx="3850640" cy="1555434"/>
            <a:chOff x="5974080" y="4438374"/>
            <a:chExt cx="3850640" cy="1555434"/>
          </a:xfrm>
        </p:grpSpPr>
        <p:sp>
          <p:nvSpPr>
            <p:cNvPr id="38" name="Rettangolo con angoli arrotondati 37">
              <a:extLst>
                <a:ext uri="{FF2B5EF4-FFF2-40B4-BE49-F238E27FC236}">
                  <a16:creationId xmlns:a16="http://schemas.microsoft.com/office/drawing/2014/main" id="{C8100B3A-9698-9998-8D01-097DE3061E7C}"/>
                </a:ext>
              </a:extLst>
            </p:cNvPr>
            <p:cNvSpPr/>
            <p:nvPr/>
          </p:nvSpPr>
          <p:spPr>
            <a:xfrm>
              <a:off x="5974080" y="4438374"/>
              <a:ext cx="3850640" cy="1555434"/>
            </a:xfrm>
            <a:prstGeom prst="round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b="1" dirty="0" err="1">
                  <a:latin typeface="Frutiger" panose="020B0500000000000000" pitchFamily="34" charset="0"/>
                </a:rPr>
                <a:t>Optimal</a:t>
              </a:r>
              <a:r>
                <a:rPr lang="it-IT" sz="2000" b="1" dirty="0">
                  <a:latin typeface="Frutiger" panose="020B0500000000000000" pitchFamily="34" charset="0"/>
                </a:rPr>
                <a:t> </a:t>
              </a:r>
            </a:p>
            <a:p>
              <a:r>
                <a:rPr lang="it-IT" sz="2000" b="1" dirty="0">
                  <a:latin typeface="Frutiger" panose="020B0500000000000000" pitchFamily="34" charset="0"/>
                </a:rPr>
                <a:t>control </a:t>
              </a:r>
            </a:p>
            <a:p>
              <a:r>
                <a:rPr lang="it-IT" sz="2000" b="1" dirty="0" err="1">
                  <a:latin typeface="Frutiger" panose="020B0500000000000000" pitchFamily="34" charset="0"/>
                </a:rPr>
                <a:t>adjustment</a:t>
              </a:r>
              <a:endParaRPr lang="it-IT" sz="2000" b="1" dirty="0">
                <a:latin typeface="Frutiger" panose="020B0500000000000000" pitchFamily="34" charset="0"/>
              </a:endParaRPr>
            </a:p>
          </p:txBody>
        </p:sp>
        <p:pic>
          <p:nvPicPr>
            <p:cNvPr id="47" name="Immagine 46">
              <a:extLst>
                <a:ext uri="{FF2B5EF4-FFF2-40B4-BE49-F238E27FC236}">
                  <a16:creationId xmlns:a16="http://schemas.microsoft.com/office/drawing/2014/main" id="{3EF4D6E8-F4C6-00B7-7091-7FF15FB39A19}"/>
                </a:ext>
              </a:extLst>
            </p:cNvPr>
            <p:cNvPicPr>
              <a:picLocks noChangeAspect="1"/>
            </p:cNvPicPr>
            <p:nvPr/>
          </p:nvPicPr>
          <p:blipFill>
            <a:blip r:embed="rId29"/>
            <a:stretch>
              <a:fillRect/>
            </a:stretch>
          </p:blipFill>
          <p:spPr>
            <a:xfrm>
              <a:off x="7663369" y="4613545"/>
              <a:ext cx="1894462" cy="1191570"/>
            </a:xfrm>
            <a:prstGeom prst="rect">
              <a:avLst/>
            </a:prstGeom>
          </p:spPr>
        </p:pic>
      </p:grpSp>
      <p:pic>
        <p:nvPicPr>
          <p:cNvPr id="51" name="Immagine 50" descr="\documentclass{article}&#10;\usepackage{amsmath}&#10;\pagestyle{empty}&#10;\begin{document}&#10;&#10;$V(x)$&#10;&#10;&#10;\end{document}" title="IguanaTex Picture Display">
            <a:extLst>
              <a:ext uri="{FF2B5EF4-FFF2-40B4-BE49-F238E27FC236}">
                <a16:creationId xmlns:a16="http://schemas.microsoft.com/office/drawing/2014/main" id="{133BF91B-9B4D-BC6C-8A08-BF574C3CDC2F}"/>
              </a:ext>
            </a:extLst>
          </p:cNvPr>
          <p:cNvPicPr>
            <a:picLocks noChangeAspect="1"/>
          </p:cNvPicPr>
          <p:nvPr>
            <p:custDataLst>
              <p:tags r:id="rId9"/>
            </p:custDataLst>
          </p:nvPr>
        </p:nvPicPr>
        <p:blipFill>
          <a:blip r:embed="rId30">
            <a:extLst>
              <a:ext uri="{28A0092B-C50C-407E-A947-70E740481C1C}">
                <a14:useLocalDpi xmlns:a14="http://schemas.microsoft.com/office/drawing/2010/main" val="0"/>
              </a:ext>
            </a:extLst>
          </a:blip>
          <a:stretch>
            <a:fillRect/>
          </a:stretch>
        </p:blipFill>
        <p:spPr>
          <a:xfrm>
            <a:off x="3172033" y="4460998"/>
            <a:ext cx="666333" cy="333942"/>
          </a:xfrm>
          <a:prstGeom prst="rect">
            <a:avLst/>
          </a:prstGeom>
        </p:spPr>
      </p:pic>
      <p:pic>
        <p:nvPicPr>
          <p:cNvPr id="58" name="Immagine 57" descr="\documentclass{article}&#10;\usepackage{amsmath}&#10;\pagestyle{empty}&#10;\begin{document}&#10;&#10;$\overline{x}$&#10;&#10;&#10;\end{document}" title="IguanaTex Picture Display">
            <a:extLst>
              <a:ext uri="{FF2B5EF4-FFF2-40B4-BE49-F238E27FC236}">
                <a16:creationId xmlns:a16="http://schemas.microsoft.com/office/drawing/2014/main" id="{510042D5-939B-9567-7C5B-CF0F54AB0776}"/>
              </a:ext>
            </a:extLst>
          </p:cNvPr>
          <p:cNvPicPr>
            <a:picLocks noChangeAspect="1"/>
          </p:cNvPicPr>
          <p:nvPr>
            <p:custDataLst>
              <p:tags r:id="rId10"/>
            </p:custDataLst>
          </p:nvPr>
        </p:nvPicPr>
        <p:blipFill>
          <a:blip r:embed="rId31">
            <a:extLst>
              <a:ext uri="{28A0092B-C50C-407E-A947-70E740481C1C}">
                <a14:useLocalDpi xmlns:a14="http://schemas.microsoft.com/office/drawing/2010/main" val="0"/>
              </a:ext>
            </a:extLst>
          </a:blip>
          <a:stretch>
            <a:fillRect/>
          </a:stretch>
        </p:blipFill>
        <p:spPr>
          <a:xfrm>
            <a:off x="5739754" y="5204927"/>
            <a:ext cx="166183" cy="176377"/>
          </a:xfrm>
          <a:prstGeom prst="rect">
            <a:avLst/>
          </a:prstGeom>
        </p:spPr>
      </p:pic>
      <p:sp>
        <p:nvSpPr>
          <p:cNvPr id="56" name="Freccia in giù 55">
            <a:extLst>
              <a:ext uri="{FF2B5EF4-FFF2-40B4-BE49-F238E27FC236}">
                <a16:creationId xmlns:a16="http://schemas.microsoft.com/office/drawing/2014/main" id="{345DC57E-867A-B345-8A7F-5E14078E2238}"/>
              </a:ext>
            </a:extLst>
          </p:cNvPr>
          <p:cNvSpPr/>
          <p:nvPr/>
        </p:nvSpPr>
        <p:spPr>
          <a:xfrm>
            <a:off x="3261360" y="4900497"/>
            <a:ext cx="487680" cy="670073"/>
          </a:xfrm>
          <a:prstGeom prst="down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1" name="Immagine 60" descr="\documentclass{article}&#10;\usepackage{amsmath}&#10;\pagestyle{empty}&#10;\begin{document}&#10;&#10;$V(\overline{x} + \delta x) \approx V(\overline{x}) + V_x^\top(\overline{x}) \delta x + \frac{1}{2} \delta x^\top V_{xx}(\overline{x}) \delta x$&#10;&#10;&#10;\end{document}" title="IguanaTex Picture Display">
            <a:extLst>
              <a:ext uri="{FF2B5EF4-FFF2-40B4-BE49-F238E27FC236}">
                <a16:creationId xmlns:a16="http://schemas.microsoft.com/office/drawing/2014/main" id="{5FA920BC-B6B7-661A-CC07-D1F193A2EDCB}"/>
              </a:ext>
            </a:extLst>
          </p:cNvPr>
          <p:cNvPicPr>
            <a:picLocks noChangeAspect="1"/>
          </p:cNvPicPr>
          <p:nvPr>
            <p:custDataLst>
              <p:tags r:id="rId11"/>
            </p:custDataLst>
          </p:nvPr>
        </p:nvPicPr>
        <p:blipFill>
          <a:blip r:embed="rId32">
            <a:extLst>
              <a:ext uri="{28A0092B-C50C-407E-A947-70E740481C1C}">
                <a14:useLocalDpi xmlns:a14="http://schemas.microsoft.com/office/drawing/2010/main" val="0"/>
              </a:ext>
            </a:extLst>
          </a:blip>
          <a:stretch>
            <a:fillRect/>
          </a:stretch>
        </p:blipFill>
        <p:spPr>
          <a:xfrm>
            <a:off x="1725285" y="5682359"/>
            <a:ext cx="5178909" cy="306398"/>
          </a:xfrm>
          <a:prstGeom prst="rect">
            <a:avLst/>
          </a:prstGeom>
        </p:spPr>
      </p:pic>
      <p:pic>
        <p:nvPicPr>
          <p:cNvPr id="2049" name="Immagine 2048" descr="\documentclass{article}&#10;\usepackage{amsmath}&#10;\pagestyle{empty}&#10;\begin{document}&#10;$V_x = Q_x - K^\top Q_{uu} k$&#10;&#10;&#10;\end{document}" title="IguanaTex Picture Display">
            <a:extLst>
              <a:ext uri="{FF2B5EF4-FFF2-40B4-BE49-F238E27FC236}">
                <a16:creationId xmlns:a16="http://schemas.microsoft.com/office/drawing/2014/main" id="{067609EB-3EB2-277B-9923-806D2DA892AC}"/>
              </a:ext>
            </a:extLst>
          </p:cNvPr>
          <p:cNvPicPr>
            <a:picLocks noChangeAspect="1"/>
          </p:cNvPicPr>
          <p:nvPr>
            <p:custDataLst>
              <p:tags r:id="rId12"/>
            </p:custDataLst>
          </p:nvPr>
        </p:nvPicPr>
        <p:blipFill>
          <a:blip r:embed="rId33">
            <a:alphaModFix amt="50000"/>
            <a:extLst>
              <a:ext uri="{28A0092B-C50C-407E-A947-70E740481C1C}">
                <a14:useLocalDpi xmlns:a14="http://schemas.microsoft.com/office/drawing/2010/main" val="0"/>
              </a:ext>
            </a:extLst>
          </a:blip>
          <a:stretch>
            <a:fillRect/>
          </a:stretch>
        </p:blipFill>
        <p:spPr>
          <a:xfrm>
            <a:off x="8398694" y="5883965"/>
            <a:ext cx="1816326" cy="216000"/>
          </a:xfrm>
          <a:prstGeom prst="rect">
            <a:avLst/>
          </a:prstGeom>
        </p:spPr>
      </p:pic>
      <p:pic>
        <p:nvPicPr>
          <p:cNvPr id="2053" name="Immagine 2052" descr="\documentclass{article}&#10;\usepackage{amsmath}&#10;\pagestyle{empty}&#10;\begin{document}&#10;&#10;$V_{xx} = Q_{xx} - K^\top Q_{uu} K$&#10;&#10;&#10;\end{document}" title="IguanaTex Picture Display">
            <a:extLst>
              <a:ext uri="{FF2B5EF4-FFF2-40B4-BE49-F238E27FC236}">
                <a16:creationId xmlns:a16="http://schemas.microsoft.com/office/drawing/2014/main" id="{04D2B2BD-2019-3C94-D1B0-E21757FFA8DC}"/>
              </a:ext>
            </a:extLst>
          </p:cNvPr>
          <p:cNvPicPr>
            <a:picLocks noChangeAspect="1"/>
          </p:cNvPicPr>
          <p:nvPr>
            <p:custDataLst>
              <p:tags r:id="rId13"/>
            </p:custDataLst>
          </p:nvPr>
        </p:nvPicPr>
        <p:blipFill>
          <a:blip r:embed="rId34">
            <a:alphaModFix amt="50000"/>
            <a:extLst>
              <a:ext uri="{28A0092B-C50C-407E-A947-70E740481C1C}">
                <a14:useLocalDpi xmlns:a14="http://schemas.microsoft.com/office/drawing/2010/main" val="0"/>
              </a:ext>
            </a:extLst>
          </a:blip>
          <a:stretch>
            <a:fillRect/>
          </a:stretch>
        </p:blipFill>
        <p:spPr>
          <a:xfrm>
            <a:off x="8382292" y="6209275"/>
            <a:ext cx="2083098" cy="216000"/>
          </a:xfrm>
          <a:prstGeom prst="rect">
            <a:avLst/>
          </a:prstGeom>
        </p:spPr>
      </p:pic>
      <p:sp>
        <p:nvSpPr>
          <p:cNvPr id="4" name="Segnaposto numero diapositiva 3">
            <a:extLst>
              <a:ext uri="{FF2B5EF4-FFF2-40B4-BE49-F238E27FC236}">
                <a16:creationId xmlns:a16="http://schemas.microsoft.com/office/drawing/2014/main" id="{8EC6FBCA-8811-6182-9463-0FBD82A7F942}"/>
              </a:ext>
            </a:extLst>
          </p:cNvPr>
          <p:cNvSpPr>
            <a:spLocks noGrp="1"/>
          </p:cNvSpPr>
          <p:nvPr>
            <p:ph type="sldNum" sz="quarter" idx="12"/>
          </p:nvPr>
        </p:nvSpPr>
        <p:spPr/>
        <p:txBody>
          <a:bodyPr/>
          <a:lstStyle/>
          <a:p>
            <a:fld id="{532DDF56-7B91-4B01-9C01-9E940BA2BCA3}" type="slidenum">
              <a:rPr lang="it-IT" smtClean="0"/>
              <a:t>8</a:t>
            </a:fld>
            <a:endParaRPr lang="it-IT"/>
          </a:p>
        </p:txBody>
      </p:sp>
      <p:grpSp>
        <p:nvGrpSpPr>
          <p:cNvPr id="9" name="Gruppo 8">
            <a:extLst>
              <a:ext uri="{FF2B5EF4-FFF2-40B4-BE49-F238E27FC236}">
                <a16:creationId xmlns:a16="http://schemas.microsoft.com/office/drawing/2014/main" id="{BB2E6508-A23B-CF9F-7F3A-91CD6A1C6205}"/>
              </a:ext>
            </a:extLst>
          </p:cNvPr>
          <p:cNvGrpSpPr/>
          <p:nvPr/>
        </p:nvGrpSpPr>
        <p:grpSpPr>
          <a:xfrm>
            <a:off x="720927" y="4007172"/>
            <a:ext cx="3048788" cy="1477328"/>
            <a:chOff x="618443" y="4007172"/>
            <a:chExt cx="3048788" cy="1477328"/>
          </a:xfrm>
        </p:grpSpPr>
        <p:sp>
          <p:nvSpPr>
            <p:cNvPr id="3" name="CasellaDiTesto 2">
              <a:extLst>
                <a:ext uri="{FF2B5EF4-FFF2-40B4-BE49-F238E27FC236}">
                  <a16:creationId xmlns:a16="http://schemas.microsoft.com/office/drawing/2014/main" id="{77D52ECE-3839-3A4D-4DA4-C1FF6A5EA916}"/>
                </a:ext>
              </a:extLst>
            </p:cNvPr>
            <p:cNvSpPr txBox="1"/>
            <p:nvPr/>
          </p:nvSpPr>
          <p:spPr>
            <a:xfrm>
              <a:off x="618443" y="4007172"/>
              <a:ext cx="3048788" cy="1477328"/>
            </a:xfrm>
            <a:prstGeom prst="rect">
              <a:avLst/>
            </a:prstGeom>
            <a:noFill/>
          </p:spPr>
          <p:txBody>
            <a:bodyPr wrap="square">
              <a:spAutoFit/>
            </a:bodyPr>
            <a:lstStyle/>
            <a:p>
              <a:pPr algn="just"/>
              <a:r>
                <a:rPr lang="en-US" dirty="0">
                  <a:solidFill>
                    <a:srgbClr val="262626"/>
                  </a:solidFill>
                  <a:latin typeface="Frutiger" panose="020B0500000000000000" pitchFamily="34" charset="0"/>
                </a:rPr>
                <a:t>We ought to find the control adjustment        that minimizes the quadratic approximation of the Q-function.</a:t>
              </a:r>
              <a:endParaRPr lang="it-IT" dirty="0">
                <a:solidFill>
                  <a:srgbClr val="262626"/>
                </a:solidFill>
                <a:latin typeface="Frutiger" panose="020B0500000000000000" pitchFamily="34" charset="0"/>
              </a:endParaRPr>
            </a:p>
          </p:txBody>
        </p:sp>
        <p:pic>
          <p:nvPicPr>
            <p:cNvPr id="8" name="Immagine 7" descr="\documentclass{article}&#10;\usepackage{amsmath}&#10;\pagestyle{empty}&#10;\begin{document}&#10;&#10;$\delta u^\star$&#10;&#10;&#10;\end{document}" title="IguanaTex Picture Display">
              <a:extLst>
                <a:ext uri="{FF2B5EF4-FFF2-40B4-BE49-F238E27FC236}">
                  <a16:creationId xmlns:a16="http://schemas.microsoft.com/office/drawing/2014/main" id="{899AE4EE-8612-48BA-0201-D5BF465C0F0A}"/>
                </a:ext>
              </a:extLst>
            </p:cNvPr>
            <p:cNvPicPr>
              <a:picLocks noChangeAspect="1"/>
            </p:cNvPicPr>
            <p:nvPr>
              <p:custDataLst>
                <p:tags r:id="rId14"/>
              </p:custDataLst>
            </p:nvPr>
          </p:nvPicPr>
          <p:blipFill>
            <a:blip r:embed="rId35">
              <a:extLst>
                <a:ext uri="{28A0092B-C50C-407E-A947-70E740481C1C}">
                  <a14:useLocalDpi xmlns:a14="http://schemas.microsoft.com/office/drawing/2010/main" val="0"/>
                </a:ext>
              </a:extLst>
            </a:blip>
            <a:stretch>
              <a:fillRect/>
            </a:stretch>
          </p:blipFill>
          <p:spPr>
            <a:xfrm>
              <a:off x="2745882" y="4364433"/>
              <a:ext cx="355048" cy="182857"/>
            </a:xfrm>
            <a:prstGeom prst="rect">
              <a:avLst/>
            </a:prstGeom>
          </p:spPr>
        </p:pic>
      </p:grpSp>
    </p:spTree>
    <p:extLst>
      <p:ext uri="{BB962C8B-B14F-4D97-AF65-F5344CB8AC3E}">
        <p14:creationId xmlns:p14="http://schemas.microsoft.com/office/powerpoint/2010/main" val="259340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250"/>
                                        <p:tgtEl>
                                          <p:spTgt spid="23"/>
                                        </p:tgtEl>
                                      </p:cBhvr>
                                    </p:animEffect>
                                    <p:set>
                                      <p:cBhvr>
                                        <p:cTn id="7" dur="1" fill="hold">
                                          <p:stCondLst>
                                            <p:cond delay="249"/>
                                          </p:stCondLst>
                                        </p:cTn>
                                        <p:tgtEl>
                                          <p:spTgt spid="23"/>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250"/>
                                        <p:tgtEl>
                                          <p:spTgt spid="24"/>
                                        </p:tgtEl>
                                      </p:cBhvr>
                                    </p:animEffect>
                                    <p:set>
                                      <p:cBhvr>
                                        <p:cTn id="10" dur="1" fill="hold">
                                          <p:stCondLst>
                                            <p:cond delay="249"/>
                                          </p:stCondLst>
                                        </p:cTn>
                                        <p:tgtEl>
                                          <p:spTgt spid="24"/>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250"/>
                                        <p:tgtEl>
                                          <p:spTgt spid="55"/>
                                        </p:tgtEl>
                                      </p:cBhvr>
                                    </p:animEffect>
                                    <p:set>
                                      <p:cBhvr>
                                        <p:cTn id="13" dur="1" fill="hold">
                                          <p:stCondLst>
                                            <p:cond delay="249"/>
                                          </p:stCondLst>
                                        </p:cTn>
                                        <p:tgtEl>
                                          <p:spTgt spid="5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50"/>
                                        <p:tgtEl>
                                          <p:spTgt spid="14"/>
                                        </p:tgtEl>
                                      </p:cBhvr>
                                    </p:animEffect>
                                    <p:set>
                                      <p:cBhvr>
                                        <p:cTn id="16" dur="1" fill="hold">
                                          <p:stCondLst>
                                            <p:cond delay="249"/>
                                          </p:stCondLst>
                                        </p:cTn>
                                        <p:tgtEl>
                                          <p:spTgt spid="1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50"/>
                                        <p:tgtEl>
                                          <p:spTgt spid="58"/>
                                        </p:tgtEl>
                                      </p:cBhvr>
                                    </p:animEffect>
                                    <p:set>
                                      <p:cBhvr>
                                        <p:cTn id="19" dur="1" fill="hold">
                                          <p:stCondLst>
                                            <p:cond delay="249"/>
                                          </p:stCondLst>
                                        </p:cTn>
                                        <p:tgtEl>
                                          <p:spTgt spid="58"/>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250"/>
                                        <p:tgtEl>
                                          <p:spTgt spid="56"/>
                                        </p:tgtEl>
                                      </p:cBhvr>
                                    </p:animEffect>
                                    <p:set>
                                      <p:cBhvr>
                                        <p:cTn id="22" dur="1" fill="hold">
                                          <p:stCondLst>
                                            <p:cond delay="249"/>
                                          </p:stCondLst>
                                        </p:cTn>
                                        <p:tgtEl>
                                          <p:spTgt spid="5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50"/>
                                        <p:tgtEl>
                                          <p:spTgt spid="12"/>
                                        </p:tgtEl>
                                      </p:cBhvr>
                                    </p:animEffect>
                                    <p:set>
                                      <p:cBhvr>
                                        <p:cTn id="25" dur="1" fill="hold">
                                          <p:stCondLst>
                                            <p:cond delay="24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50"/>
                                        <p:tgtEl>
                                          <p:spTgt spid="51"/>
                                        </p:tgtEl>
                                      </p:cBhvr>
                                    </p:animEffect>
                                    <p:set>
                                      <p:cBhvr>
                                        <p:cTn id="28" dur="1" fill="hold">
                                          <p:stCondLst>
                                            <p:cond delay="249"/>
                                          </p:stCondLst>
                                        </p:cTn>
                                        <p:tgtEl>
                                          <p:spTgt spid="5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18"/>
                                        </p:tgtEl>
                                      </p:cBhvr>
                                    </p:animEffect>
                                    <p:set>
                                      <p:cBhvr>
                                        <p:cTn id="31" dur="1" fill="hold">
                                          <p:stCondLst>
                                            <p:cond delay="249"/>
                                          </p:stCondLst>
                                        </p:cTn>
                                        <p:tgtEl>
                                          <p:spTgt spid="1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250"/>
                                        <p:tgtEl>
                                          <p:spTgt spid="20"/>
                                        </p:tgtEl>
                                      </p:cBhvr>
                                    </p:animEffect>
                                    <p:set>
                                      <p:cBhvr>
                                        <p:cTn id="34" dur="1" fill="hold">
                                          <p:stCondLst>
                                            <p:cond delay="249"/>
                                          </p:stCondLst>
                                        </p:cTn>
                                        <p:tgtEl>
                                          <p:spTgt spid="2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250"/>
                                        <p:tgtEl>
                                          <p:spTgt spid="19"/>
                                        </p:tgtEl>
                                      </p:cBhvr>
                                    </p:animEffect>
                                    <p:set>
                                      <p:cBhvr>
                                        <p:cTn id="37" dur="1" fill="hold">
                                          <p:stCondLst>
                                            <p:cond delay="249"/>
                                          </p:stCondLst>
                                        </p:cTn>
                                        <p:tgtEl>
                                          <p:spTgt spid="19"/>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4.16667E-7 4.07407E-6 L 4.16667E-7 -0.19375 " pathEditMode="relative" rAng="0" ptsTypes="AA">
                                      <p:cBhvr>
                                        <p:cTn id="39" dur="1000" fill="hold"/>
                                        <p:tgtEl>
                                          <p:spTgt spid="16"/>
                                        </p:tgtEl>
                                        <p:attrNameLst>
                                          <p:attrName>ppt_x</p:attrName>
                                          <p:attrName>ppt_y</p:attrName>
                                        </p:attrNameLst>
                                      </p:cBhvr>
                                      <p:rCtr x="0" y="-9699"/>
                                    </p:animMotion>
                                  </p:childTnLst>
                                </p:cTn>
                              </p:par>
                              <p:par>
                                <p:cTn id="40" presetID="42" presetClass="path" presetSubtype="0" accel="50000" decel="50000" fill="hold" nodeType="withEffect">
                                  <p:stCondLst>
                                    <p:cond delay="0"/>
                                  </p:stCondLst>
                                  <p:childTnLst>
                                    <p:animMotion origin="layout" path="M 3.75E-6 -4.44444E-6 L 0.14583 -0.41666 " pathEditMode="relative" rAng="0" ptsTypes="AA">
                                      <p:cBhvr>
                                        <p:cTn id="41" dur="1000" fill="hold"/>
                                        <p:tgtEl>
                                          <p:spTgt spid="61"/>
                                        </p:tgtEl>
                                        <p:attrNameLst>
                                          <p:attrName>ppt_x</p:attrName>
                                          <p:attrName>ppt_y</p:attrName>
                                        </p:attrNameLst>
                                      </p:cBhvr>
                                      <p:rCtr x="7292" y="-20833"/>
                                    </p:animMotion>
                                  </p:childTnLst>
                                </p:cTn>
                              </p:par>
                              <p:par>
                                <p:cTn id="42" presetID="10" presetClass="entr" presetSubtype="0" fill="hold" nodeType="withEffect">
                                  <p:stCondLst>
                                    <p:cond delay="100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250"/>
                                        <p:tgtEl>
                                          <p:spTgt spid="48"/>
                                        </p:tgtEl>
                                      </p:cBhvr>
                                    </p:animEffect>
                                  </p:childTnLst>
                                </p:cTn>
                              </p:par>
                              <p:par>
                                <p:cTn id="45" presetID="10" presetClass="entr" presetSubtype="0" fill="hold" nodeType="withEffect">
                                  <p:stCondLst>
                                    <p:cond delay="10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1"/>
      <p:bldP spid="19" grpId="0"/>
      <p:bldP spid="20" grpId="0"/>
      <p:bldP spid="23" grpId="1"/>
      <p:bldP spid="24" grpId="1" animBg="1"/>
      <p:bldP spid="5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5F4B96E7-8892-96B2-74F5-90166E4AD664}"/>
              </a:ext>
            </a:extLst>
          </p:cNvPr>
          <p:cNvSpPr/>
          <p:nvPr/>
        </p:nvSpPr>
        <p:spPr>
          <a:xfrm>
            <a:off x="1628879" y="2585972"/>
            <a:ext cx="710467" cy="862282"/>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B04BB5E-6F9E-14C0-0E69-339C01FA721A}"/>
              </a:ext>
            </a:extLst>
          </p:cNvPr>
          <p:cNvSpPr/>
          <p:nvPr/>
        </p:nvSpPr>
        <p:spPr>
          <a:xfrm>
            <a:off x="2349827" y="2587690"/>
            <a:ext cx="710443" cy="86228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6ED4A092-3743-D34B-27DC-11B66B077F40}"/>
              </a:ext>
            </a:extLst>
          </p:cNvPr>
          <p:cNvSpPr/>
          <p:nvPr/>
        </p:nvSpPr>
        <p:spPr>
          <a:xfrm>
            <a:off x="3785611" y="2587690"/>
            <a:ext cx="720140" cy="862282"/>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C85017C4-7150-1771-317E-0FF8FCE59EDF}"/>
              </a:ext>
            </a:extLst>
          </p:cNvPr>
          <p:cNvSpPr/>
          <p:nvPr/>
        </p:nvSpPr>
        <p:spPr>
          <a:xfrm>
            <a:off x="3066060" y="2587690"/>
            <a:ext cx="710443" cy="86228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6" name="Rettangolo 2135">
            <a:extLst>
              <a:ext uri="{FF2B5EF4-FFF2-40B4-BE49-F238E27FC236}">
                <a16:creationId xmlns:a16="http://schemas.microsoft.com/office/drawing/2014/main" id="{21DD5A4B-5C2F-8669-EA13-F7AB046B5E92}"/>
              </a:ext>
            </a:extLst>
          </p:cNvPr>
          <p:cNvSpPr/>
          <p:nvPr/>
        </p:nvSpPr>
        <p:spPr>
          <a:xfrm>
            <a:off x="1640591" y="5267157"/>
            <a:ext cx="718539" cy="430282"/>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7" name="Rettangolo 2136">
            <a:extLst>
              <a:ext uri="{FF2B5EF4-FFF2-40B4-BE49-F238E27FC236}">
                <a16:creationId xmlns:a16="http://schemas.microsoft.com/office/drawing/2014/main" id="{DEBF7531-A7B9-A6BE-D387-C6C1AF54FCEE}"/>
              </a:ext>
            </a:extLst>
          </p:cNvPr>
          <p:cNvSpPr/>
          <p:nvPr/>
        </p:nvSpPr>
        <p:spPr>
          <a:xfrm>
            <a:off x="8894096" y="3017972"/>
            <a:ext cx="1156684" cy="430282"/>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8" name="Rettangolo 2137">
            <a:extLst>
              <a:ext uri="{FF2B5EF4-FFF2-40B4-BE49-F238E27FC236}">
                <a16:creationId xmlns:a16="http://schemas.microsoft.com/office/drawing/2014/main" id="{4F1503BC-C976-C085-EA8A-E6C06BC0D6B0}"/>
              </a:ext>
            </a:extLst>
          </p:cNvPr>
          <p:cNvSpPr/>
          <p:nvPr/>
        </p:nvSpPr>
        <p:spPr>
          <a:xfrm>
            <a:off x="2355669" y="5267157"/>
            <a:ext cx="718539" cy="43028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9" name="Rettangolo 2138">
            <a:extLst>
              <a:ext uri="{FF2B5EF4-FFF2-40B4-BE49-F238E27FC236}">
                <a16:creationId xmlns:a16="http://schemas.microsoft.com/office/drawing/2014/main" id="{9D052B60-8913-34FA-0480-983FE86ED4AA}"/>
              </a:ext>
            </a:extLst>
          </p:cNvPr>
          <p:cNvSpPr/>
          <p:nvPr/>
        </p:nvSpPr>
        <p:spPr>
          <a:xfrm>
            <a:off x="7747841" y="3017972"/>
            <a:ext cx="1146255" cy="43028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40" name="Rettangolo 2139">
            <a:extLst>
              <a:ext uri="{FF2B5EF4-FFF2-40B4-BE49-F238E27FC236}">
                <a16:creationId xmlns:a16="http://schemas.microsoft.com/office/drawing/2014/main" id="{C53606AF-75D7-E049-E140-393AAF96FC34}"/>
              </a:ext>
            </a:extLst>
          </p:cNvPr>
          <p:cNvSpPr/>
          <p:nvPr/>
        </p:nvSpPr>
        <p:spPr>
          <a:xfrm>
            <a:off x="3081208" y="5267157"/>
            <a:ext cx="718539" cy="43028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41" name="Rettangolo 2140">
            <a:extLst>
              <a:ext uri="{FF2B5EF4-FFF2-40B4-BE49-F238E27FC236}">
                <a16:creationId xmlns:a16="http://schemas.microsoft.com/office/drawing/2014/main" id="{D5072EDB-8A32-3C30-4012-5D531DAE7825}"/>
              </a:ext>
            </a:extLst>
          </p:cNvPr>
          <p:cNvSpPr/>
          <p:nvPr/>
        </p:nvSpPr>
        <p:spPr>
          <a:xfrm>
            <a:off x="3793673" y="5267157"/>
            <a:ext cx="718539" cy="430282"/>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42" name="Rettangolo 2141">
            <a:extLst>
              <a:ext uri="{FF2B5EF4-FFF2-40B4-BE49-F238E27FC236}">
                <a16:creationId xmlns:a16="http://schemas.microsoft.com/office/drawing/2014/main" id="{50960AE9-84D9-00C9-9C8A-E44BDE86602F}"/>
              </a:ext>
            </a:extLst>
          </p:cNvPr>
          <p:cNvSpPr/>
          <p:nvPr/>
        </p:nvSpPr>
        <p:spPr>
          <a:xfrm>
            <a:off x="6595434" y="3017972"/>
            <a:ext cx="1152428" cy="430282"/>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Backward</a:t>
            </a:r>
            <a:r>
              <a:rPr lang="it-IT" sz="3600" b="1" dirty="0">
                <a:solidFill>
                  <a:srgbClr val="822433"/>
                </a:solidFill>
                <a:latin typeface="Frutiger" panose="020B0500000000000000" pitchFamily="34" charset="0"/>
              </a:rPr>
              <a:t> and </a:t>
            </a:r>
            <a:r>
              <a:rPr lang="it-IT" sz="3600" b="1" dirty="0" err="1">
                <a:solidFill>
                  <a:srgbClr val="822433"/>
                </a:solidFill>
                <a:latin typeface="Frutiger" panose="020B0500000000000000" pitchFamily="34" charset="0"/>
              </a:rPr>
              <a:t>forward</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sweeps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Differential</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dynamic</a:t>
            </a:r>
            <a:r>
              <a:rPr lang="it-IT" sz="1800" b="1" dirty="0">
                <a:solidFill>
                  <a:srgbClr val="822433"/>
                </a:solidFill>
                <a:latin typeface="Frutiger" panose="020B0500000000000000" pitchFamily="34" charset="0"/>
                <a:cs typeface="Arial" panose="020B0604020202020204" pitchFamily="34" charset="0"/>
              </a:rPr>
              <a:t> programming</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40">
            <a:extLst>
              <a:ext uri="{28A0092B-C50C-407E-A947-70E740481C1C}">
                <a14:useLocalDpi xmlns:a14="http://schemas.microsoft.com/office/drawing/2010/main" val="0"/>
              </a:ext>
            </a:extLst>
          </a:blip>
          <a:srcRect/>
          <a:stretch/>
        </p:blipFill>
        <p:spPr>
          <a:xfrm>
            <a:off x="838200" y="0"/>
            <a:ext cx="1175327" cy="1399049"/>
          </a:xfrm>
        </p:spPr>
      </p:pic>
      <p:graphicFrame>
        <p:nvGraphicFramePr>
          <p:cNvPr id="6" name="Tabella 5">
            <a:extLst>
              <a:ext uri="{FF2B5EF4-FFF2-40B4-BE49-F238E27FC236}">
                <a16:creationId xmlns:a16="http://schemas.microsoft.com/office/drawing/2014/main" id="{93C2B48F-2C4F-F4CB-CBAD-39C6BC0232B4}"/>
              </a:ext>
            </a:extLst>
          </p:cNvPr>
          <p:cNvGraphicFramePr>
            <a:graphicFrameLocks noGrp="1"/>
          </p:cNvGraphicFramePr>
          <p:nvPr>
            <p:extLst>
              <p:ext uri="{D42A27DB-BD31-4B8C-83A1-F6EECF244321}">
                <p14:modId xmlns:p14="http://schemas.microsoft.com/office/powerpoint/2010/main" val="962143223"/>
              </p:ext>
            </p:extLst>
          </p:nvPr>
        </p:nvGraphicFramePr>
        <p:xfrm>
          <a:off x="1624274" y="2585972"/>
          <a:ext cx="3600000" cy="864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607689915"/>
                    </a:ext>
                  </a:extLst>
                </a:gridCol>
                <a:gridCol w="720000">
                  <a:extLst>
                    <a:ext uri="{9D8B030D-6E8A-4147-A177-3AD203B41FA5}">
                      <a16:colId xmlns:a16="http://schemas.microsoft.com/office/drawing/2014/main" val="2012337400"/>
                    </a:ext>
                  </a:extLst>
                </a:gridCol>
                <a:gridCol w="720000">
                  <a:extLst>
                    <a:ext uri="{9D8B030D-6E8A-4147-A177-3AD203B41FA5}">
                      <a16:colId xmlns:a16="http://schemas.microsoft.com/office/drawing/2014/main" val="2479189493"/>
                    </a:ext>
                  </a:extLst>
                </a:gridCol>
                <a:gridCol w="720000">
                  <a:extLst>
                    <a:ext uri="{9D8B030D-6E8A-4147-A177-3AD203B41FA5}">
                      <a16:colId xmlns:a16="http://schemas.microsoft.com/office/drawing/2014/main" val="1599942415"/>
                    </a:ext>
                  </a:extLst>
                </a:gridCol>
                <a:gridCol w="720000">
                  <a:extLst>
                    <a:ext uri="{9D8B030D-6E8A-4147-A177-3AD203B41FA5}">
                      <a16:colId xmlns:a16="http://schemas.microsoft.com/office/drawing/2014/main" val="616746124"/>
                    </a:ext>
                  </a:extLst>
                </a:gridCol>
              </a:tblGrid>
              <a:tr h="432000">
                <a:tc>
                  <a:txBody>
                    <a:bodyPr/>
                    <a:lstStyle/>
                    <a:p>
                      <a:pPr algn="ctr"/>
                      <a:endParaRPr lang="it-IT" b="0" dirty="0">
                        <a:solidFill>
                          <a:srgbClr val="262626"/>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849678"/>
                  </a:ext>
                </a:extLst>
              </a:tr>
              <a:tr h="432000">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8225569"/>
                  </a:ext>
                </a:extLst>
              </a:tr>
            </a:tbl>
          </a:graphicData>
        </a:graphic>
      </p:graphicFrame>
      <p:pic>
        <p:nvPicPr>
          <p:cNvPr id="15" name="Immagine 14" descr="\documentclass{article}&#10;\usepackage{amsmath}&#10;\pagestyle{empty}&#10;\begin{document}&#10;&#10;$x^0$&#10;&#10;&#10;\end{document}" title="IguanaTex Picture Display">
            <a:extLst>
              <a:ext uri="{FF2B5EF4-FFF2-40B4-BE49-F238E27FC236}">
                <a16:creationId xmlns:a16="http://schemas.microsoft.com/office/drawing/2014/main" id="{1955E336-3BB9-E5EB-0C62-DEDDC1D957FC}"/>
              </a:ext>
            </a:extLst>
          </p:cNvPr>
          <p:cNvPicPr>
            <a:picLocks noChangeAspect="1"/>
          </p:cNvPicPr>
          <p:nvPr>
            <p:custDataLst>
              <p:tags r:id="rId1"/>
            </p:custDataLst>
          </p:nvPr>
        </p:nvPicPr>
        <p:blipFill>
          <a:blip r:embed="rId41">
            <a:extLst>
              <a:ext uri="{28A0092B-C50C-407E-A947-70E740481C1C}">
                <a14:useLocalDpi xmlns:a14="http://schemas.microsoft.com/office/drawing/2010/main" val="0"/>
              </a:ext>
            </a:extLst>
          </a:blip>
          <a:stretch>
            <a:fillRect/>
          </a:stretch>
        </p:blipFill>
        <p:spPr>
          <a:xfrm>
            <a:off x="1852269" y="2695264"/>
            <a:ext cx="230575" cy="214645"/>
          </a:xfrm>
          <a:prstGeom prst="rect">
            <a:avLst/>
          </a:prstGeom>
        </p:spPr>
      </p:pic>
      <p:pic>
        <p:nvPicPr>
          <p:cNvPr id="13" name="Immagine 12" descr="\documentclass{article}&#10;\usepackage{amsmath}&#10;\pagestyle{empty}&#10;\begin{document}&#10;&#10;$u^0$&#10;&#10;&#10;\end{document}" title="IguanaTex Picture Display">
            <a:extLst>
              <a:ext uri="{FF2B5EF4-FFF2-40B4-BE49-F238E27FC236}">
                <a16:creationId xmlns:a16="http://schemas.microsoft.com/office/drawing/2014/main" id="{3610A228-6C56-2222-4890-20F707EA7061}"/>
              </a:ext>
            </a:extLst>
          </p:cNvPr>
          <p:cNvPicPr>
            <a:picLocks noChangeAspect="1"/>
          </p:cNvPicPr>
          <p:nvPr>
            <p:custDataLst>
              <p:tags r:id="rId2"/>
            </p:custDataLst>
          </p:nvPr>
        </p:nvPicPr>
        <p:blipFill>
          <a:blip r:embed="rId42">
            <a:extLst>
              <a:ext uri="{28A0092B-C50C-407E-A947-70E740481C1C}">
                <a14:useLocalDpi xmlns:a14="http://schemas.microsoft.com/office/drawing/2010/main" val="0"/>
              </a:ext>
            </a:extLst>
          </a:blip>
          <a:stretch>
            <a:fillRect/>
          </a:stretch>
        </p:blipFill>
        <p:spPr>
          <a:xfrm>
            <a:off x="1851250" y="3132922"/>
            <a:ext cx="231056" cy="217519"/>
          </a:xfrm>
          <a:prstGeom prst="rect">
            <a:avLst/>
          </a:prstGeom>
        </p:spPr>
      </p:pic>
      <p:pic>
        <p:nvPicPr>
          <p:cNvPr id="20" name="Immagine 19" descr="\documentclass{article}&#10;\usepackage{amsmath}&#10;\pagestyle{empty}&#10;\begin{document}&#10;&#10;$x^1$&#10;&#10;&#10;\end{document}" title="IguanaTex Picture Display">
            <a:extLst>
              <a:ext uri="{FF2B5EF4-FFF2-40B4-BE49-F238E27FC236}">
                <a16:creationId xmlns:a16="http://schemas.microsoft.com/office/drawing/2014/main" id="{BA57D546-E10D-0925-7079-60F51E56BCE7}"/>
              </a:ext>
            </a:extLst>
          </p:cNvPr>
          <p:cNvPicPr>
            <a:picLocks noChangeAspect="1"/>
          </p:cNvPicPr>
          <p:nvPr>
            <p:custDataLst>
              <p:tags r:id="rId3"/>
            </p:custDataLst>
          </p:nvPr>
        </p:nvPicPr>
        <p:blipFill>
          <a:blip r:embed="rId43">
            <a:extLst>
              <a:ext uri="{28A0092B-C50C-407E-A947-70E740481C1C}">
                <a14:useLocalDpi xmlns:a14="http://schemas.microsoft.com/office/drawing/2010/main" val="0"/>
              </a:ext>
            </a:extLst>
          </a:blip>
          <a:stretch>
            <a:fillRect/>
          </a:stretch>
        </p:blipFill>
        <p:spPr>
          <a:xfrm>
            <a:off x="2573259" y="2695264"/>
            <a:ext cx="223405" cy="215134"/>
          </a:xfrm>
          <a:prstGeom prst="rect">
            <a:avLst/>
          </a:prstGeom>
        </p:spPr>
      </p:pic>
      <p:pic>
        <p:nvPicPr>
          <p:cNvPr id="23" name="Immagine 22" descr="\documentclass{article}&#10;\usepackage{amsmath}&#10;\pagestyle{empty}&#10;\begin{document}&#10;&#10;$u^1$&#10;&#10;&#10;\end{document}" title="IguanaTex Picture Display">
            <a:extLst>
              <a:ext uri="{FF2B5EF4-FFF2-40B4-BE49-F238E27FC236}">
                <a16:creationId xmlns:a16="http://schemas.microsoft.com/office/drawing/2014/main" id="{56E12693-F591-F752-0DB1-797BFA6B0B02}"/>
              </a:ext>
            </a:extLst>
          </p:cNvPr>
          <p:cNvPicPr>
            <a:picLocks noChangeAspect="1"/>
          </p:cNvPicPr>
          <p:nvPr>
            <p:custDataLst>
              <p:tags r:id="rId4"/>
            </p:custDataLst>
          </p:nvPr>
        </p:nvPicPr>
        <p:blipFill>
          <a:blip r:embed="rId44">
            <a:extLst>
              <a:ext uri="{28A0092B-C50C-407E-A947-70E740481C1C}">
                <a14:useLocalDpi xmlns:a14="http://schemas.microsoft.com/office/drawing/2010/main" val="0"/>
              </a:ext>
            </a:extLst>
          </a:blip>
          <a:stretch>
            <a:fillRect/>
          </a:stretch>
        </p:blipFill>
        <p:spPr>
          <a:xfrm>
            <a:off x="2572262" y="3137069"/>
            <a:ext cx="224402" cy="215624"/>
          </a:xfrm>
          <a:prstGeom prst="rect">
            <a:avLst/>
          </a:prstGeom>
        </p:spPr>
      </p:pic>
      <p:pic>
        <p:nvPicPr>
          <p:cNvPr id="26" name="Immagine 25" descr="\documentclass{article}&#10;\usepackage{amsmath}&#10;\pagestyle{empty}&#10;\begin{document}&#10;&#10;$\dots$&#10;&#10;&#10;\end{document}" title="IguanaTex Picture Display">
            <a:extLst>
              <a:ext uri="{FF2B5EF4-FFF2-40B4-BE49-F238E27FC236}">
                <a16:creationId xmlns:a16="http://schemas.microsoft.com/office/drawing/2014/main" id="{A58F90DA-D8D3-5204-7D9B-00AE068A32F0}"/>
              </a:ext>
            </a:extLst>
          </p:cNvPr>
          <p:cNvPicPr>
            <a:picLocks noChangeAspect="1"/>
          </p:cNvPicPr>
          <p:nvPr>
            <p:custDataLst>
              <p:tags r:id="rId5"/>
            </p:custDataLst>
          </p:nvPr>
        </p:nvPicPr>
        <p:blipFill>
          <a:blip r:embed="rId45">
            <a:extLst>
              <a:ext uri="{28A0092B-C50C-407E-A947-70E740481C1C}">
                <a14:useLocalDpi xmlns:a14="http://schemas.microsoft.com/office/drawing/2010/main" val="0"/>
              </a:ext>
            </a:extLst>
          </a:blip>
          <a:stretch>
            <a:fillRect/>
          </a:stretch>
        </p:blipFill>
        <p:spPr>
          <a:xfrm>
            <a:off x="3286620" y="2822906"/>
            <a:ext cx="255142" cy="27923"/>
          </a:xfrm>
          <a:prstGeom prst="rect">
            <a:avLst/>
          </a:prstGeom>
        </p:spPr>
      </p:pic>
      <p:pic>
        <p:nvPicPr>
          <p:cNvPr id="27" name="Immagine 26" descr="\documentclass{article}&#10;\usepackage{amsmath}&#10;\pagestyle{empty}&#10;\begin{document}&#10;&#10;$\dots$&#10;&#10;&#10;\end{document}" title="IguanaTex Picture Display">
            <a:extLst>
              <a:ext uri="{FF2B5EF4-FFF2-40B4-BE49-F238E27FC236}">
                <a16:creationId xmlns:a16="http://schemas.microsoft.com/office/drawing/2014/main" id="{D333806C-4A62-9D08-81AF-09FE9E0FE45D}"/>
              </a:ext>
            </a:extLst>
          </p:cNvPr>
          <p:cNvPicPr>
            <a:picLocks noChangeAspect="1"/>
          </p:cNvPicPr>
          <p:nvPr>
            <p:custDataLst>
              <p:tags r:id="rId6"/>
            </p:custDataLst>
          </p:nvPr>
        </p:nvPicPr>
        <p:blipFill>
          <a:blip r:embed="rId45">
            <a:extLst>
              <a:ext uri="{28A0092B-C50C-407E-A947-70E740481C1C}">
                <a14:useLocalDpi xmlns:a14="http://schemas.microsoft.com/office/drawing/2010/main" val="0"/>
              </a:ext>
            </a:extLst>
          </a:blip>
          <a:stretch>
            <a:fillRect/>
          </a:stretch>
        </p:blipFill>
        <p:spPr>
          <a:xfrm>
            <a:off x="3286620" y="3260159"/>
            <a:ext cx="255142" cy="27923"/>
          </a:xfrm>
          <a:prstGeom prst="rect">
            <a:avLst/>
          </a:prstGeom>
        </p:spPr>
      </p:pic>
      <p:pic>
        <p:nvPicPr>
          <p:cNvPr id="30" name="Immagine 29" descr="\documentclass{article}&#10;\usepackage{amsmath}&#10;\pagestyle{empty}&#10;\begin{document}&#10;&#10;$x^{N-1}$&#10;&#10;&#10;\end{document}" title="IguanaTex Picture Display">
            <a:extLst>
              <a:ext uri="{FF2B5EF4-FFF2-40B4-BE49-F238E27FC236}">
                <a16:creationId xmlns:a16="http://schemas.microsoft.com/office/drawing/2014/main" id="{DB3F57D0-B8A1-534E-DD50-01FF527E64B9}"/>
              </a:ext>
            </a:extLst>
          </p:cNvPr>
          <p:cNvPicPr>
            <a:picLocks noChangeAspect="1"/>
          </p:cNvPicPr>
          <p:nvPr>
            <p:custDataLst>
              <p:tags r:id="rId7"/>
            </p:custDataLst>
          </p:nvPr>
        </p:nvPicPr>
        <p:blipFill>
          <a:blip r:embed="rId46">
            <a:extLst>
              <a:ext uri="{28A0092B-C50C-407E-A947-70E740481C1C}">
                <a14:useLocalDpi xmlns:a14="http://schemas.microsoft.com/office/drawing/2010/main" val="0"/>
              </a:ext>
            </a:extLst>
          </a:blip>
          <a:stretch>
            <a:fillRect/>
          </a:stretch>
        </p:blipFill>
        <p:spPr>
          <a:xfrm>
            <a:off x="3877205" y="2695264"/>
            <a:ext cx="565615" cy="218727"/>
          </a:xfrm>
          <a:prstGeom prst="rect">
            <a:avLst/>
          </a:prstGeom>
        </p:spPr>
      </p:pic>
      <p:pic>
        <p:nvPicPr>
          <p:cNvPr id="33" name="Immagine 32" descr="\documentclass{article}&#10;\usepackage{amsmath}&#10;\pagestyle{empty}&#10;\begin{document}&#10;&#10;$u^{N-1}$&#10;&#10;&#10;\end{document}" title="IguanaTex Picture Display">
            <a:extLst>
              <a:ext uri="{FF2B5EF4-FFF2-40B4-BE49-F238E27FC236}">
                <a16:creationId xmlns:a16="http://schemas.microsoft.com/office/drawing/2014/main" id="{C53BEA55-BBAF-C0C5-6F2F-AA7D0909B9D8}"/>
              </a:ext>
            </a:extLst>
          </p:cNvPr>
          <p:cNvPicPr>
            <a:picLocks noChangeAspect="1"/>
          </p:cNvPicPr>
          <p:nvPr>
            <p:custDataLst>
              <p:tags r:id="rId8"/>
            </p:custDataLst>
          </p:nvPr>
        </p:nvPicPr>
        <p:blipFill>
          <a:blip r:embed="rId47">
            <a:extLst>
              <a:ext uri="{28A0092B-C50C-407E-A947-70E740481C1C}">
                <a14:useLocalDpi xmlns:a14="http://schemas.microsoft.com/office/drawing/2010/main" val="0"/>
              </a:ext>
            </a:extLst>
          </a:blip>
          <a:stretch>
            <a:fillRect/>
          </a:stretch>
        </p:blipFill>
        <p:spPr>
          <a:xfrm>
            <a:off x="3877205" y="3132922"/>
            <a:ext cx="567601" cy="220262"/>
          </a:xfrm>
          <a:prstGeom prst="rect">
            <a:avLst/>
          </a:prstGeom>
        </p:spPr>
      </p:pic>
      <p:pic>
        <p:nvPicPr>
          <p:cNvPr id="36" name="Immagine 35" descr="\documentclass{article}&#10;\usepackage{amsmath}&#10;\pagestyle{empty}&#10;\begin{document}&#10;&#10;$x^N$&#10;&#10;&#10;\end{document}" title="IguanaTex Picture Display">
            <a:extLst>
              <a:ext uri="{FF2B5EF4-FFF2-40B4-BE49-F238E27FC236}">
                <a16:creationId xmlns:a16="http://schemas.microsoft.com/office/drawing/2014/main" id="{286CE417-8AF4-0B52-89F3-65B6ADD50472}"/>
              </a:ext>
            </a:extLst>
          </p:cNvPr>
          <p:cNvPicPr>
            <a:picLocks noChangeAspect="1"/>
          </p:cNvPicPr>
          <p:nvPr>
            <p:custDataLst>
              <p:tags r:id="rId9"/>
            </p:custDataLst>
          </p:nvPr>
        </p:nvPicPr>
        <p:blipFill>
          <a:blip r:embed="rId48">
            <a:extLst>
              <a:ext uri="{28A0092B-C50C-407E-A947-70E740481C1C}">
                <a14:useLocalDpi xmlns:a14="http://schemas.microsoft.com/office/drawing/2010/main" val="0"/>
              </a:ext>
            </a:extLst>
          </a:blip>
          <a:stretch>
            <a:fillRect/>
          </a:stretch>
        </p:blipFill>
        <p:spPr>
          <a:xfrm>
            <a:off x="4690973" y="2695264"/>
            <a:ext cx="313106" cy="220262"/>
          </a:xfrm>
          <a:prstGeom prst="rect">
            <a:avLst/>
          </a:prstGeom>
        </p:spPr>
      </p:pic>
      <p:pic>
        <p:nvPicPr>
          <p:cNvPr id="38" name="Immagine 37" descr="\documentclass{article}&#10;\usepackage{amsmath}&#10;\pagestyle{empty}&#10;\begin{document}&#10;&#10;&#10;$/$&#10;&#10;\end{document}" title="IguanaTex Picture Display">
            <a:extLst>
              <a:ext uri="{FF2B5EF4-FFF2-40B4-BE49-F238E27FC236}">
                <a16:creationId xmlns:a16="http://schemas.microsoft.com/office/drawing/2014/main" id="{40FB3A50-C2EC-F0E5-0CA2-F00C858E6893}"/>
              </a:ext>
            </a:extLst>
          </p:cNvPr>
          <p:cNvPicPr>
            <a:picLocks noChangeAspect="1"/>
          </p:cNvPicPr>
          <p:nvPr>
            <p:custDataLst>
              <p:tags r:id="rId10"/>
            </p:custDataLst>
          </p:nvPr>
        </p:nvPicPr>
        <p:blipFill>
          <a:blip r:embed="rId49">
            <a:extLst>
              <a:ext uri="{28A0092B-C50C-407E-A947-70E740481C1C}">
                <a14:useLocalDpi xmlns:a14="http://schemas.microsoft.com/office/drawing/2010/main" val="0"/>
              </a:ext>
            </a:extLst>
          </a:blip>
          <a:stretch>
            <a:fillRect/>
          </a:stretch>
        </p:blipFill>
        <p:spPr>
          <a:xfrm>
            <a:off x="4798002" y="3114443"/>
            <a:ext cx="99048" cy="254476"/>
          </a:xfrm>
          <a:prstGeom prst="rect">
            <a:avLst/>
          </a:prstGeom>
        </p:spPr>
      </p:pic>
      <p:pic>
        <p:nvPicPr>
          <p:cNvPr id="44" name="Immagine 43" descr="\documentclass{article}&#10;\usepackage{amsmath}&#10;\pagestyle{empty}&#10;\begin{document}&#10;&#10;&#10;$X_0:$&#10;&#10;\end{document}" title="IguanaTex Picture Display">
            <a:extLst>
              <a:ext uri="{FF2B5EF4-FFF2-40B4-BE49-F238E27FC236}">
                <a16:creationId xmlns:a16="http://schemas.microsoft.com/office/drawing/2014/main" id="{1267F1C3-ED63-3D7A-2984-F400A52A6F7B}"/>
              </a:ext>
            </a:extLst>
          </p:cNvPr>
          <p:cNvPicPr>
            <a:picLocks noChangeAspect="1"/>
          </p:cNvPicPr>
          <p:nvPr>
            <p:custDataLst>
              <p:tags r:id="rId11"/>
            </p:custDataLst>
          </p:nvPr>
        </p:nvPicPr>
        <p:blipFill>
          <a:blip r:embed="rId50">
            <a:extLst>
              <a:ext uri="{28A0092B-C50C-407E-A947-70E740481C1C}">
                <a14:useLocalDpi xmlns:a14="http://schemas.microsoft.com/office/drawing/2010/main" val="0"/>
              </a:ext>
            </a:extLst>
          </a:blip>
          <a:stretch>
            <a:fillRect/>
          </a:stretch>
        </p:blipFill>
        <p:spPr>
          <a:xfrm>
            <a:off x="967510" y="2716030"/>
            <a:ext cx="437257" cy="215357"/>
          </a:xfrm>
          <a:prstGeom prst="rect">
            <a:avLst/>
          </a:prstGeom>
        </p:spPr>
      </p:pic>
      <p:pic>
        <p:nvPicPr>
          <p:cNvPr id="46" name="Immagine 45" descr="\documentclass{article}&#10;\usepackage{amsmath}&#10;\pagestyle{empty}&#10;\begin{document}&#10;&#10;$U_0:$&#10;&#10;&#10;\end{document}" title="IguanaTex Picture Display">
            <a:extLst>
              <a:ext uri="{FF2B5EF4-FFF2-40B4-BE49-F238E27FC236}">
                <a16:creationId xmlns:a16="http://schemas.microsoft.com/office/drawing/2014/main" id="{ADA4F50C-765D-C45F-6FDB-B82B2F4D87E2}"/>
              </a:ext>
            </a:extLst>
          </p:cNvPr>
          <p:cNvPicPr>
            <a:picLocks noChangeAspect="1"/>
          </p:cNvPicPr>
          <p:nvPr>
            <p:custDataLst>
              <p:tags r:id="rId12"/>
            </p:custDataLst>
          </p:nvPr>
        </p:nvPicPr>
        <p:blipFill>
          <a:blip r:embed="rId51">
            <a:extLst>
              <a:ext uri="{28A0092B-C50C-407E-A947-70E740481C1C}">
                <a14:useLocalDpi xmlns:a14="http://schemas.microsoft.com/office/drawing/2010/main" val="0"/>
              </a:ext>
            </a:extLst>
          </a:blip>
          <a:stretch>
            <a:fillRect/>
          </a:stretch>
        </p:blipFill>
        <p:spPr>
          <a:xfrm>
            <a:off x="1014551" y="3153562"/>
            <a:ext cx="390128" cy="215357"/>
          </a:xfrm>
          <a:prstGeom prst="rect">
            <a:avLst/>
          </a:prstGeom>
        </p:spPr>
      </p:pic>
      <p:sp>
        <p:nvSpPr>
          <p:cNvPr id="60" name="Rettangolo con angoli arrotondati 59">
            <a:extLst>
              <a:ext uri="{FF2B5EF4-FFF2-40B4-BE49-F238E27FC236}">
                <a16:creationId xmlns:a16="http://schemas.microsoft.com/office/drawing/2014/main" id="{FA3B4918-C1DF-C41E-326A-263BDC1804BD}"/>
              </a:ext>
            </a:extLst>
          </p:cNvPr>
          <p:cNvSpPr/>
          <p:nvPr/>
        </p:nvSpPr>
        <p:spPr>
          <a:xfrm>
            <a:off x="838200" y="1879600"/>
            <a:ext cx="4618990" cy="1757680"/>
          </a:xfrm>
          <a:prstGeom prst="roundRect">
            <a:avLst>
              <a:gd name="adj" fmla="val 13928"/>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61" name="Rettangolo con angoli arrotondati 60">
                <a:extLst>
                  <a:ext uri="{FF2B5EF4-FFF2-40B4-BE49-F238E27FC236}">
                    <a16:creationId xmlns:a16="http://schemas.microsoft.com/office/drawing/2014/main" id="{A87BDFC1-40E1-D1AF-0CEA-0B6E02C308AE}"/>
                  </a:ext>
                </a:extLst>
              </p:cNvPr>
              <p:cNvSpPr/>
              <p:nvPr/>
            </p:nvSpPr>
            <p:spPr>
              <a:xfrm>
                <a:off x="977670" y="1996083"/>
                <a:ext cx="2308950" cy="457436"/>
              </a:xfrm>
              <a:prstGeom prst="roundRect">
                <a:avLst>
                  <a:gd name="adj" fmla="val 28328"/>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latin typeface="Frutiger" panose="020B0500000000000000" pitchFamily="34" charset="0"/>
                  </a:rPr>
                  <a:t>Forward</a:t>
                </a:r>
                <a:r>
                  <a:rPr lang="it-IT" sz="2000" b="1" dirty="0">
                    <a:latin typeface="Frutiger" panose="020B0500000000000000" pitchFamily="34" charset="0"/>
                  </a:rPr>
                  <a:t> </a:t>
                </a:r>
                <a:r>
                  <a:rPr lang="it-IT" sz="2000" b="1" dirty="0" err="1">
                    <a:latin typeface="Frutiger" panose="020B0500000000000000" pitchFamily="34" charset="0"/>
                  </a:rPr>
                  <a:t>sweep</a:t>
                </a:r>
                <a:r>
                  <a:rPr lang="it-IT" sz="2000" b="1" dirty="0">
                    <a:latin typeface="Frutiger" panose="020B0500000000000000" pitchFamily="34" charset="0"/>
                  </a:rPr>
                  <a:t> </a:t>
                </a:r>
                <a14:m>
                  <m:oMath xmlns:m="http://schemas.openxmlformats.org/officeDocument/2006/math">
                    <m:r>
                      <a:rPr lang="it-IT" sz="2000" b="1" i="1" dirty="0" smtClean="0">
                        <a:latin typeface="Cambria Math" panose="02040503050406030204" pitchFamily="18" charset="0"/>
                      </a:rPr>
                      <m:t>𝟎</m:t>
                    </m:r>
                  </m:oMath>
                </a14:m>
                <a:endParaRPr lang="it-IT" sz="2000" b="1" dirty="0">
                  <a:latin typeface="Frutiger" panose="020B0500000000000000" pitchFamily="34" charset="0"/>
                </a:endParaRPr>
              </a:p>
            </p:txBody>
          </p:sp>
        </mc:Choice>
        <mc:Fallback xmlns="">
          <p:sp>
            <p:nvSpPr>
              <p:cNvPr id="61" name="Rettangolo con angoli arrotondati 60">
                <a:extLst>
                  <a:ext uri="{FF2B5EF4-FFF2-40B4-BE49-F238E27FC236}">
                    <a16:creationId xmlns:a16="http://schemas.microsoft.com/office/drawing/2014/main" id="{A87BDFC1-40E1-D1AF-0CEA-0B6E02C308AE}"/>
                  </a:ext>
                </a:extLst>
              </p:cNvPr>
              <p:cNvSpPr>
                <a:spLocks noRot="1" noChangeAspect="1" noMove="1" noResize="1" noEditPoints="1" noAdjustHandles="1" noChangeArrowheads="1" noChangeShapeType="1" noTextEdit="1"/>
              </p:cNvSpPr>
              <p:nvPr/>
            </p:nvSpPr>
            <p:spPr>
              <a:xfrm>
                <a:off x="977670" y="1996083"/>
                <a:ext cx="2308950" cy="457436"/>
              </a:xfrm>
              <a:prstGeom prst="roundRect">
                <a:avLst>
                  <a:gd name="adj" fmla="val 28328"/>
                </a:avLst>
              </a:prstGeom>
              <a:blipFill>
                <a:blip r:embed="rId60"/>
                <a:stretch>
                  <a:fillRect l="-264" b="-17333"/>
                </a:stretch>
              </a:blipFill>
              <a:ln>
                <a:noFill/>
              </a:ln>
            </p:spPr>
            <p:txBody>
              <a:bodyPr/>
              <a:lstStyle/>
              <a:p>
                <a:r>
                  <a:rPr lang="it-IT">
                    <a:noFill/>
                  </a:rPr>
                  <a:t> </a:t>
                </a:r>
              </a:p>
            </p:txBody>
          </p:sp>
        </mc:Fallback>
      </mc:AlternateContent>
      <p:pic>
        <p:nvPicPr>
          <p:cNvPr id="2057" name="Immagine 2056" descr="\documentclass{article}&#10;\usepackage{amsmath}&#10;\pagestyle{empty}&#10;\begin{document}&#10;&#10;&#10;\begin{equation*}&#10;    x^{i+1} = x^i + T f(x^i, u^i) \label{eq:dyn}&#10;\end{equation*}&#10;&#10;\end{document}" title="IguanaTex Picture Display">
            <a:extLst>
              <a:ext uri="{FF2B5EF4-FFF2-40B4-BE49-F238E27FC236}">
                <a16:creationId xmlns:a16="http://schemas.microsoft.com/office/drawing/2014/main" id="{27349773-FE86-E3A7-C870-A732209B74E3}"/>
              </a:ext>
            </a:extLst>
          </p:cNvPr>
          <p:cNvPicPr>
            <a:picLocks noChangeAspect="1"/>
          </p:cNvPicPr>
          <p:nvPr>
            <p:custDataLst>
              <p:tags r:id="rId13"/>
            </p:custDataLst>
          </p:nvPr>
        </p:nvPicPr>
        <p:blipFill>
          <a:blip r:embed="rId61">
            <a:extLst>
              <a:ext uri="{28A0092B-C50C-407E-A947-70E740481C1C}">
                <a14:useLocalDpi xmlns:a14="http://schemas.microsoft.com/office/drawing/2010/main" val="0"/>
              </a:ext>
            </a:extLst>
          </a:blip>
          <a:stretch>
            <a:fillRect/>
          </a:stretch>
        </p:blipFill>
        <p:spPr>
          <a:xfrm>
            <a:off x="8538906" y="4249255"/>
            <a:ext cx="1867063" cy="223013"/>
          </a:xfrm>
          <a:prstGeom prst="rect">
            <a:avLst/>
          </a:prstGeom>
        </p:spPr>
      </p:pic>
      <p:graphicFrame>
        <p:nvGraphicFramePr>
          <p:cNvPr id="2058" name="Tabella 2057">
            <a:extLst>
              <a:ext uri="{FF2B5EF4-FFF2-40B4-BE49-F238E27FC236}">
                <a16:creationId xmlns:a16="http://schemas.microsoft.com/office/drawing/2014/main" id="{A0E66924-9832-3DD2-9360-E7BA663AE217}"/>
              </a:ext>
            </a:extLst>
          </p:cNvPr>
          <p:cNvGraphicFramePr>
            <a:graphicFrameLocks noGrp="1"/>
          </p:cNvGraphicFramePr>
          <p:nvPr>
            <p:extLst>
              <p:ext uri="{D42A27DB-BD31-4B8C-83A1-F6EECF244321}">
                <p14:modId xmlns:p14="http://schemas.microsoft.com/office/powerpoint/2010/main" val="1278221476"/>
              </p:ext>
            </p:extLst>
          </p:nvPr>
        </p:nvGraphicFramePr>
        <p:xfrm>
          <a:off x="6595434" y="2585972"/>
          <a:ext cx="4608000" cy="864000"/>
        </p:xfrm>
        <a:graphic>
          <a:graphicData uri="http://schemas.openxmlformats.org/drawingml/2006/table">
            <a:tbl>
              <a:tblPr firstRow="1" bandRow="1">
                <a:tableStyleId>{5C22544A-7EE6-4342-B048-85BDC9FD1C3A}</a:tableStyleId>
              </a:tblPr>
              <a:tblGrid>
                <a:gridCol w="1152000">
                  <a:extLst>
                    <a:ext uri="{9D8B030D-6E8A-4147-A177-3AD203B41FA5}">
                      <a16:colId xmlns:a16="http://schemas.microsoft.com/office/drawing/2014/main" val="607689915"/>
                    </a:ext>
                  </a:extLst>
                </a:gridCol>
                <a:gridCol w="1152000">
                  <a:extLst>
                    <a:ext uri="{9D8B030D-6E8A-4147-A177-3AD203B41FA5}">
                      <a16:colId xmlns:a16="http://schemas.microsoft.com/office/drawing/2014/main" val="2479189493"/>
                    </a:ext>
                  </a:extLst>
                </a:gridCol>
                <a:gridCol w="1152000">
                  <a:extLst>
                    <a:ext uri="{9D8B030D-6E8A-4147-A177-3AD203B41FA5}">
                      <a16:colId xmlns:a16="http://schemas.microsoft.com/office/drawing/2014/main" val="1599942415"/>
                    </a:ext>
                  </a:extLst>
                </a:gridCol>
                <a:gridCol w="1152000">
                  <a:extLst>
                    <a:ext uri="{9D8B030D-6E8A-4147-A177-3AD203B41FA5}">
                      <a16:colId xmlns:a16="http://schemas.microsoft.com/office/drawing/2014/main" val="616746124"/>
                    </a:ext>
                  </a:extLst>
                </a:gridCol>
              </a:tblGrid>
              <a:tr h="432000">
                <a:tc>
                  <a:txBody>
                    <a:bodyPr/>
                    <a:lstStyle/>
                    <a:p>
                      <a:pPr algn="ctr"/>
                      <a:endParaRPr lang="it-IT" b="0" dirty="0">
                        <a:solidFill>
                          <a:srgbClr val="262626"/>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849678"/>
                  </a:ext>
                </a:extLst>
              </a:tr>
              <a:tr h="432000">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8225569"/>
                  </a:ext>
                </a:extLst>
              </a:tr>
            </a:tbl>
          </a:graphicData>
        </a:graphic>
      </p:graphicFrame>
      <p:pic>
        <p:nvPicPr>
          <p:cNvPr id="2123" name="Immagine 2122" descr="\documentclass{article}&#10;\usepackage{amsmath}&#10;\pagestyle{empty}&#10;\begin{document}&#10;&#10;$V^N(x^N)$&#10;&#10;&#10;\end{document}" title="IguanaTex Picture Display">
            <a:extLst>
              <a:ext uri="{FF2B5EF4-FFF2-40B4-BE49-F238E27FC236}">
                <a16:creationId xmlns:a16="http://schemas.microsoft.com/office/drawing/2014/main" id="{A06634CA-B94C-8F04-AE8A-0F7B883BFB1C}"/>
              </a:ext>
            </a:extLst>
          </p:cNvPr>
          <p:cNvPicPr>
            <a:picLocks noChangeAspect="1"/>
          </p:cNvPicPr>
          <p:nvPr>
            <p:custDataLst>
              <p:tags r:id="rId14"/>
            </p:custDataLst>
          </p:nvPr>
        </p:nvPicPr>
        <p:blipFill>
          <a:blip r:embed="rId62">
            <a:extLst>
              <a:ext uri="{28A0092B-C50C-407E-A947-70E740481C1C}">
                <a14:useLocalDpi xmlns:a14="http://schemas.microsoft.com/office/drawing/2010/main" val="0"/>
              </a:ext>
            </a:extLst>
          </a:blip>
          <a:stretch>
            <a:fillRect/>
          </a:stretch>
        </p:blipFill>
        <p:spPr>
          <a:xfrm>
            <a:off x="6717690" y="2682566"/>
            <a:ext cx="899238" cy="282283"/>
          </a:xfrm>
          <a:prstGeom prst="rect">
            <a:avLst/>
          </a:prstGeom>
        </p:spPr>
      </p:pic>
      <p:pic>
        <p:nvPicPr>
          <p:cNvPr id="2121" name="Immagine 2120" descr="\documentclass{article}&#10;\usepackage{amsmath}&#10;\pagestyle{empty}&#10;\begin{document}&#10;&#10;$(k, K)^{N-1}$&#10;&#10;&#10;\end{document}" title="IguanaTex Picture Display">
            <a:extLst>
              <a:ext uri="{FF2B5EF4-FFF2-40B4-BE49-F238E27FC236}">
                <a16:creationId xmlns:a16="http://schemas.microsoft.com/office/drawing/2014/main" id="{9DDD4D7C-F55C-64AB-2802-22677885DA02}"/>
              </a:ext>
            </a:extLst>
          </p:cNvPr>
          <p:cNvPicPr>
            <a:picLocks noChangeAspect="1"/>
          </p:cNvPicPr>
          <p:nvPr>
            <p:custDataLst>
              <p:tags r:id="rId15"/>
            </p:custDataLst>
          </p:nvPr>
        </p:nvPicPr>
        <p:blipFill>
          <a:blip r:embed="rId63">
            <a:extLst>
              <a:ext uri="{28A0092B-C50C-407E-A947-70E740481C1C}">
                <a14:useLocalDpi xmlns:a14="http://schemas.microsoft.com/office/drawing/2010/main" val="0"/>
              </a:ext>
            </a:extLst>
          </a:blip>
          <a:stretch>
            <a:fillRect/>
          </a:stretch>
        </p:blipFill>
        <p:spPr>
          <a:xfrm>
            <a:off x="6624498" y="3086839"/>
            <a:ext cx="1085623" cy="283890"/>
          </a:xfrm>
          <a:prstGeom prst="rect">
            <a:avLst/>
          </a:prstGeom>
        </p:spPr>
      </p:pic>
      <p:pic>
        <p:nvPicPr>
          <p:cNvPr id="2063" name="Immagine 2062" descr="\documentclass{article}&#10;\usepackage{amsmath}&#10;\pagestyle{empty}&#10;\begin{document}&#10;&#10;$\dots$&#10;&#10;&#10;\end{document}" title="IguanaTex Picture Display">
            <a:extLst>
              <a:ext uri="{FF2B5EF4-FFF2-40B4-BE49-F238E27FC236}">
                <a16:creationId xmlns:a16="http://schemas.microsoft.com/office/drawing/2014/main" id="{C9EC317C-59C3-8C87-1BA9-961A324E38D6}"/>
              </a:ext>
            </a:extLst>
          </p:cNvPr>
          <p:cNvPicPr>
            <a:picLocks noChangeAspect="1"/>
          </p:cNvPicPr>
          <p:nvPr>
            <p:custDataLst>
              <p:tags r:id="rId16"/>
            </p:custDataLst>
          </p:nvPr>
        </p:nvPicPr>
        <p:blipFill>
          <a:blip r:embed="rId45">
            <a:extLst>
              <a:ext uri="{28A0092B-C50C-407E-A947-70E740481C1C}">
                <a14:useLocalDpi xmlns:a14="http://schemas.microsoft.com/office/drawing/2010/main" val="0"/>
              </a:ext>
            </a:extLst>
          </a:blip>
          <a:stretch>
            <a:fillRect/>
          </a:stretch>
        </p:blipFill>
        <p:spPr>
          <a:xfrm>
            <a:off x="8202914" y="2823253"/>
            <a:ext cx="255142" cy="27923"/>
          </a:xfrm>
          <a:prstGeom prst="rect">
            <a:avLst/>
          </a:prstGeom>
        </p:spPr>
      </p:pic>
      <p:pic>
        <p:nvPicPr>
          <p:cNvPr id="2064" name="Immagine 2063" descr="\documentclass{article}&#10;\usepackage{amsmath}&#10;\pagestyle{empty}&#10;\begin{document}&#10;&#10;$\dots$&#10;&#10;&#10;\end{document}" title="IguanaTex Picture Display">
            <a:extLst>
              <a:ext uri="{FF2B5EF4-FFF2-40B4-BE49-F238E27FC236}">
                <a16:creationId xmlns:a16="http://schemas.microsoft.com/office/drawing/2014/main" id="{94CF0D19-238C-347C-DB70-53520525302D}"/>
              </a:ext>
            </a:extLst>
          </p:cNvPr>
          <p:cNvPicPr>
            <a:picLocks noChangeAspect="1"/>
          </p:cNvPicPr>
          <p:nvPr>
            <p:custDataLst>
              <p:tags r:id="rId17"/>
            </p:custDataLst>
          </p:nvPr>
        </p:nvPicPr>
        <p:blipFill>
          <a:blip r:embed="rId45">
            <a:extLst>
              <a:ext uri="{28A0092B-C50C-407E-A947-70E740481C1C}">
                <a14:useLocalDpi xmlns:a14="http://schemas.microsoft.com/office/drawing/2010/main" val="0"/>
              </a:ext>
            </a:extLst>
          </a:blip>
          <a:stretch>
            <a:fillRect/>
          </a:stretch>
        </p:blipFill>
        <p:spPr>
          <a:xfrm>
            <a:off x="8202914" y="3255475"/>
            <a:ext cx="255142" cy="27923"/>
          </a:xfrm>
          <a:prstGeom prst="rect">
            <a:avLst/>
          </a:prstGeom>
        </p:spPr>
      </p:pic>
      <p:pic>
        <p:nvPicPr>
          <p:cNvPr id="2068" name="Immagine 2067" descr="\documentclass{article}&#10;\usepackage{amsmath}&#10;\pagestyle{empty}&#10;\begin{document}&#10;&#10;&#10;$/$&#10;&#10;\end{document}" title="IguanaTex Picture Display">
            <a:extLst>
              <a:ext uri="{FF2B5EF4-FFF2-40B4-BE49-F238E27FC236}">
                <a16:creationId xmlns:a16="http://schemas.microsoft.com/office/drawing/2014/main" id="{A37550F8-BBA9-13BB-93CD-053F6916073A}"/>
              </a:ext>
            </a:extLst>
          </p:cNvPr>
          <p:cNvPicPr>
            <a:picLocks noChangeAspect="1"/>
          </p:cNvPicPr>
          <p:nvPr>
            <p:custDataLst>
              <p:tags r:id="rId18"/>
            </p:custDataLst>
          </p:nvPr>
        </p:nvPicPr>
        <p:blipFill>
          <a:blip r:embed="rId49">
            <a:extLst>
              <a:ext uri="{28A0092B-C50C-407E-A947-70E740481C1C}">
                <a14:useLocalDpi xmlns:a14="http://schemas.microsoft.com/office/drawing/2010/main" val="0"/>
              </a:ext>
            </a:extLst>
          </a:blip>
          <a:stretch>
            <a:fillRect/>
          </a:stretch>
        </p:blipFill>
        <p:spPr>
          <a:xfrm>
            <a:off x="10538061" y="3114443"/>
            <a:ext cx="99048" cy="254476"/>
          </a:xfrm>
          <a:prstGeom prst="rect">
            <a:avLst/>
          </a:prstGeom>
        </p:spPr>
      </p:pic>
      <p:sp>
        <p:nvSpPr>
          <p:cNvPr id="2071" name="Rettangolo con angoli arrotondati 2070">
            <a:extLst>
              <a:ext uri="{FF2B5EF4-FFF2-40B4-BE49-F238E27FC236}">
                <a16:creationId xmlns:a16="http://schemas.microsoft.com/office/drawing/2014/main" id="{12B4FEC5-7F44-6C34-F421-87C1114B3E4D}"/>
              </a:ext>
            </a:extLst>
          </p:cNvPr>
          <p:cNvSpPr/>
          <p:nvPr/>
        </p:nvSpPr>
        <p:spPr>
          <a:xfrm>
            <a:off x="6434391" y="1879600"/>
            <a:ext cx="4919411" cy="1757680"/>
          </a:xfrm>
          <a:prstGeom prst="roundRect">
            <a:avLst>
              <a:gd name="adj" fmla="val 13928"/>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072" name="Rettangolo con angoli arrotondati 2071">
                <a:extLst>
                  <a:ext uri="{FF2B5EF4-FFF2-40B4-BE49-F238E27FC236}">
                    <a16:creationId xmlns:a16="http://schemas.microsoft.com/office/drawing/2014/main" id="{A05E3BCA-7E93-432E-725D-5523433FED82}"/>
                  </a:ext>
                </a:extLst>
              </p:cNvPr>
              <p:cNvSpPr/>
              <p:nvPr/>
            </p:nvSpPr>
            <p:spPr>
              <a:xfrm>
                <a:off x="6578646" y="1996083"/>
                <a:ext cx="2465661" cy="457436"/>
              </a:xfrm>
              <a:prstGeom prst="roundRect">
                <a:avLst>
                  <a:gd name="adj" fmla="val 28328"/>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latin typeface="Frutiger" panose="020B0500000000000000" pitchFamily="34" charset="0"/>
                  </a:rPr>
                  <a:t>Backward</a:t>
                </a:r>
                <a:r>
                  <a:rPr lang="it-IT" sz="2000" b="1" dirty="0">
                    <a:latin typeface="Frutiger" panose="020B0500000000000000" pitchFamily="34" charset="0"/>
                  </a:rPr>
                  <a:t> </a:t>
                </a:r>
                <a:r>
                  <a:rPr lang="it-IT" sz="2000" b="1" dirty="0" err="1">
                    <a:latin typeface="Frutiger" panose="020B0500000000000000" pitchFamily="34" charset="0"/>
                  </a:rPr>
                  <a:t>sweep</a:t>
                </a:r>
                <a:r>
                  <a:rPr lang="it-IT" sz="2000" b="1" dirty="0">
                    <a:latin typeface="Frutiger" panose="020B0500000000000000" pitchFamily="34" charset="0"/>
                  </a:rPr>
                  <a:t> </a:t>
                </a:r>
                <a14:m>
                  <m:oMath xmlns:m="http://schemas.openxmlformats.org/officeDocument/2006/math">
                    <m:r>
                      <a:rPr lang="it-IT" sz="2000" b="1" i="1" dirty="0" smtClean="0">
                        <a:latin typeface="Cambria Math" panose="02040503050406030204" pitchFamily="18" charset="0"/>
                      </a:rPr>
                      <m:t>𝟎</m:t>
                    </m:r>
                  </m:oMath>
                </a14:m>
                <a:endParaRPr lang="it-IT" sz="2000" b="1" dirty="0">
                  <a:latin typeface="Frutiger" panose="020B0500000000000000" pitchFamily="34" charset="0"/>
                </a:endParaRPr>
              </a:p>
            </p:txBody>
          </p:sp>
        </mc:Choice>
        <mc:Fallback xmlns="">
          <p:sp>
            <p:nvSpPr>
              <p:cNvPr id="2072" name="Rettangolo con angoli arrotondati 2071">
                <a:extLst>
                  <a:ext uri="{FF2B5EF4-FFF2-40B4-BE49-F238E27FC236}">
                    <a16:creationId xmlns:a16="http://schemas.microsoft.com/office/drawing/2014/main" id="{A05E3BCA-7E93-432E-725D-5523433FED82}"/>
                  </a:ext>
                </a:extLst>
              </p:cNvPr>
              <p:cNvSpPr>
                <a:spLocks noRot="1" noChangeAspect="1" noMove="1" noResize="1" noEditPoints="1" noAdjustHandles="1" noChangeArrowheads="1" noChangeShapeType="1" noTextEdit="1"/>
              </p:cNvSpPr>
              <p:nvPr/>
            </p:nvSpPr>
            <p:spPr>
              <a:xfrm>
                <a:off x="6578646" y="1996083"/>
                <a:ext cx="2465661" cy="457436"/>
              </a:xfrm>
              <a:prstGeom prst="roundRect">
                <a:avLst>
                  <a:gd name="adj" fmla="val 28328"/>
                </a:avLst>
              </a:prstGeom>
              <a:blipFill>
                <a:blip r:embed="rId64"/>
                <a:stretch>
                  <a:fillRect l="-247" b="-17333"/>
                </a:stretch>
              </a:blipFill>
              <a:ln>
                <a:noFill/>
              </a:ln>
            </p:spPr>
            <p:txBody>
              <a:bodyPr/>
              <a:lstStyle/>
              <a:p>
                <a:r>
                  <a:rPr lang="it-IT">
                    <a:noFill/>
                  </a:rPr>
                  <a:t> </a:t>
                </a:r>
              </a:p>
            </p:txBody>
          </p:sp>
        </mc:Fallback>
      </mc:AlternateContent>
      <p:graphicFrame>
        <p:nvGraphicFramePr>
          <p:cNvPr id="2073" name="Tabella 2072">
            <a:extLst>
              <a:ext uri="{FF2B5EF4-FFF2-40B4-BE49-F238E27FC236}">
                <a16:creationId xmlns:a16="http://schemas.microsoft.com/office/drawing/2014/main" id="{EDEA813F-65AF-4579-57B6-D8819B437480}"/>
              </a:ext>
            </a:extLst>
          </p:cNvPr>
          <p:cNvGraphicFramePr>
            <a:graphicFrameLocks noGrp="1"/>
          </p:cNvGraphicFramePr>
          <p:nvPr>
            <p:extLst>
              <p:ext uri="{D42A27DB-BD31-4B8C-83A1-F6EECF244321}">
                <p14:modId xmlns:p14="http://schemas.microsoft.com/office/powerpoint/2010/main" val="670670371"/>
              </p:ext>
            </p:extLst>
          </p:nvPr>
        </p:nvGraphicFramePr>
        <p:xfrm>
          <a:off x="1636904" y="4833439"/>
          <a:ext cx="3600000" cy="864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607689915"/>
                    </a:ext>
                  </a:extLst>
                </a:gridCol>
                <a:gridCol w="720000">
                  <a:extLst>
                    <a:ext uri="{9D8B030D-6E8A-4147-A177-3AD203B41FA5}">
                      <a16:colId xmlns:a16="http://schemas.microsoft.com/office/drawing/2014/main" val="2012337400"/>
                    </a:ext>
                  </a:extLst>
                </a:gridCol>
                <a:gridCol w="720000">
                  <a:extLst>
                    <a:ext uri="{9D8B030D-6E8A-4147-A177-3AD203B41FA5}">
                      <a16:colId xmlns:a16="http://schemas.microsoft.com/office/drawing/2014/main" val="2479189493"/>
                    </a:ext>
                  </a:extLst>
                </a:gridCol>
                <a:gridCol w="720000">
                  <a:extLst>
                    <a:ext uri="{9D8B030D-6E8A-4147-A177-3AD203B41FA5}">
                      <a16:colId xmlns:a16="http://schemas.microsoft.com/office/drawing/2014/main" val="1599942415"/>
                    </a:ext>
                  </a:extLst>
                </a:gridCol>
                <a:gridCol w="720000">
                  <a:extLst>
                    <a:ext uri="{9D8B030D-6E8A-4147-A177-3AD203B41FA5}">
                      <a16:colId xmlns:a16="http://schemas.microsoft.com/office/drawing/2014/main" val="616746124"/>
                    </a:ext>
                  </a:extLst>
                </a:gridCol>
              </a:tblGrid>
              <a:tr h="432000">
                <a:tc>
                  <a:txBody>
                    <a:bodyPr/>
                    <a:lstStyle/>
                    <a:p>
                      <a:pPr algn="ctr"/>
                      <a:endParaRPr lang="it-IT" b="0" dirty="0">
                        <a:solidFill>
                          <a:srgbClr val="262626"/>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849678"/>
                  </a:ext>
                </a:extLst>
              </a:tr>
              <a:tr h="432000">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it-IT"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8225569"/>
                  </a:ext>
                </a:extLst>
              </a:tr>
            </a:tbl>
          </a:graphicData>
        </a:graphic>
      </p:graphicFrame>
      <p:pic>
        <p:nvPicPr>
          <p:cNvPr id="2074" name="Immagine 2073" descr="\documentclass{article}&#10;\usepackage{amsmath}&#10;\pagestyle{empty}&#10;\begin{document}&#10;&#10;$x^0$&#10;&#10;&#10;\end{document}" title="IguanaTex Picture Display">
            <a:extLst>
              <a:ext uri="{FF2B5EF4-FFF2-40B4-BE49-F238E27FC236}">
                <a16:creationId xmlns:a16="http://schemas.microsoft.com/office/drawing/2014/main" id="{2A4DF3D2-B29E-C69B-114F-A6AE3A730A3E}"/>
              </a:ext>
            </a:extLst>
          </p:cNvPr>
          <p:cNvPicPr>
            <a:picLocks noChangeAspect="1"/>
          </p:cNvPicPr>
          <p:nvPr>
            <p:custDataLst>
              <p:tags r:id="rId19"/>
            </p:custDataLst>
          </p:nvPr>
        </p:nvPicPr>
        <p:blipFill>
          <a:blip r:embed="rId41">
            <a:extLst>
              <a:ext uri="{28A0092B-C50C-407E-A947-70E740481C1C}">
                <a14:useLocalDpi xmlns:a14="http://schemas.microsoft.com/office/drawing/2010/main" val="0"/>
              </a:ext>
            </a:extLst>
          </a:blip>
          <a:stretch>
            <a:fillRect/>
          </a:stretch>
        </p:blipFill>
        <p:spPr>
          <a:xfrm>
            <a:off x="1864899" y="4942731"/>
            <a:ext cx="230575" cy="214645"/>
          </a:xfrm>
          <a:prstGeom prst="rect">
            <a:avLst/>
          </a:prstGeom>
        </p:spPr>
      </p:pic>
      <p:pic>
        <p:nvPicPr>
          <p:cNvPr id="2075" name="Immagine 2074" descr="\documentclass{article}&#10;\usepackage{amsmath}&#10;\pagestyle{empty}&#10;\begin{document}&#10;&#10;$u^0$&#10;&#10;&#10;\end{document}" title="IguanaTex Picture Display">
            <a:extLst>
              <a:ext uri="{FF2B5EF4-FFF2-40B4-BE49-F238E27FC236}">
                <a16:creationId xmlns:a16="http://schemas.microsoft.com/office/drawing/2014/main" id="{67CD445D-7C2C-E221-A7B4-D4EFAC7E0195}"/>
              </a:ext>
            </a:extLst>
          </p:cNvPr>
          <p:cNvPicPr>
            <a:picLocks noChangeAspect="1"/>
          </p:cNvPicPr>
          <p:nvPr>
            <p:custDataLst>
              <p:tags r:id="rId20"/>
            </p:custDataLst>
          </p:nvPr>
        </p:nvPicPr>
        <p:blipFill>
          <a:blip r:embed="rId42">
            <a:extLst>
              <a:ext uri="{28A0092B-C50C-407E-A947-70E740481C1C}">
                <a14:useLocalDpi xmlns:a14="http://schemas.microsoft.com/office/drawing/2010/main" val="0"/>
              </a:ext>
            </a:extLst>
          </a:blip>
          <a:stretch>
            <a:fillRect/>
          </a:stretch>
        </p:blipFill>
        <p:spPr>
          <a:xfrm>
            <a:off x="1863880" y="5380389"/>
            <a:ext cx="231056" cy="217519"/>
          </a:xfrm>
          <a:prstGeom prst="rect">
            <a:avLst/>
          </a:prstGeom>
        </p:spPr>
      </p:pic>
      <p:pic>
        <p:nvPicPr>
          <p:cNvPr id="2076" name="Immagine 2075" descr="\documentclass{article}&#10;\usepackage{amsmath}&#10;\pagestyle{empty}&#10;\begin{document}&#10;&#10;$x^1$&#10;&#10;&#10;\end{document}" title="IguanaTex Picture Display">
            <a:extLst>
              <a:ext uri="{FF2B5EF4-FFF2-40B4-BE49-F238E27FC236}">
                <a16:creationId xmlns:a16="http://schemas.microsoft.com/office/drawing/2014/main" id="{3C5A693E-85A9-4811-06BE-1D365789D3D0}"/>
              </a:ext>
            </a:extLst>
          </p:cNvPr>
          <p:cNvPicPr>
            <a:picLocks noChangeAspect="1"/>
          </p:cNvPicPr>
          <p:nvPr>
            <p:custDataLst>
              <p:tags r:id="rId21"/>
            </p:custDataLst>
          </p:nvPr>
        </p:nvPicPr>
        <p:blipFill>
          <a:blip r:embed="rId43">
            <a:extLst>
              <a:ext uri="{28A0092B-C50C-407E-A947-70E740481C1C}">
                <a14:useLocalDpi xmlns:a14="http://schemas.microsoft.com/office/drawing/2010/main" val="0"/>
              </a:ext>
            </a:extLst>
          </a:blip>
          <a:stretch>
            <a:fillRect/>
          </a:stretch>
        </p:blipFill>
        <p:spPr>
          <a:xfrm>
            <a:off x="2585889" y="4942731"/>
            <a:ext cx="223405" cy="215134"/>
          </a:xfrm>
          <a:prstGeom prst="rect">
            <a:avLst/>
          </a:prstGeom>
        </p:spPr>
      </p:pic>
      <p:pic>
        <p:nvPicPr>
          <p:cNvPr id="2077" name="Immagine 2076" descr="\documentclass{article}&#10;\usepackage{amsmath}&#10;\pagestyle{empty}&#10;\begin{document}&#10;&#10;$u^1$&#10;&#10;&#10;\end{document}" title="IguanaTex Picture Display">
            <a:extLst>
              <a:ext uri="{FF2B5EF4-FFF2-40B4-BE49-F238E27FC236}">
                <a16:creationId xmlns:a16="http://schemas.microsoft.com/office/drawing/2014/main" id="{E8AFCF86-5535-FB91-8827-BCF49E645032}"/>
              </a:ext>
            </a:extLst>
          </p:cNvPr>
          <p:cNvPicPr>
            <a:picLocks noChangeAspect="1"/>
          </p:cNvPicPr>
          <p:nvPr>
            <p:custDataLst>
              <p:tags r:id="rId22"/>
            </p:custDataLst>
          </p:nvPr>
        </p:nvPicPr>
        <p:blipFill>
          <a:blip r:embed="rId44">
            <a:extLst>
              <a:ext uri="{28A0092B-C50C-407E-A947-70E740481C1C}">
                <a14:useLocalDpi xmlns:a14="http://schemas.microsoft.com/office/drawing/2010/main" val="0"/>
              </a:ext>
            </a:extLst>
          </a:blip>
          <a:stretch>
            <a:fillRect/>
          </a:stretch>
        </p:blipFill>
        <p:spPr>
          <a:xfrm>
            <a:off x="2584892" y="5384536"/>
            <a:ext cx="224402" cy="215624"/>
          </a:xfrm>
          <a:prstGeom prst="rect">
            <a:avLst/>
          </a:prstGeom>
        </p:spPr>
      </p:pic>
      <p:pic>
        <p:nvPicPr>
          <p:cNvPr id="2078" name="Immagine 2077" descr="\documentclass{article}&#10;\usepackage{amsmath}&#10;\pagestyle{empty}&#10;\begin{document}&#10;&#10;$\dots$&#10;&#10;&#10;\end{document}" title="IguanaTex Picture Display">
            <a:extLst>
              <a:ext uri="{FF2B5EF4-FFF2-40B4-BE49-F238E27FC236}">
                <a16:creationId xmlns:a16="http://schemas.microsoft.com/office/drawing/2014/main" id="{2553384C-568E-4EBF-7DAC-71E2BD1B2AC9}"/>
              </a:ext>
            </a:extLst>
          </p:cNvPr>
          <p:cNvPicPr>
            <a:picLocks noChangeAspect="1"/>
          </p:cNvPicPr>
          <p:nvPr>
            <p:custDataLst>
              <p:tags r:id="rId23"/>
            </p:custDataLst>
          </p:nvPr>
        </p:nvPicPr>
        <p:blipFill>
          <a:blip r:embed="rId45">
            <a:extLst>
              <a:ext uri="{28A0092B-C50C-407E-A947-70E740481C1C}">
                <a14:useLocalDpi xmlns:a14="http://schemas.microsoft.com/office/drawing/2010/main" val="0"/>
              </a:ext>
            </a:extLst>
          </a:blip>
          <a:stretch>
            <a:fillRect/>
          </a:stretch>
        </p:blipFill>
        <p:spPr>
          <a:xfrm>
            <a:off x="3299250" y="5075575"/>
            <a:ext cx="255142" cy="27923"/>
          </a:xfrm>
          <a:prstGeom prst="rect">
            <a:avLst/>
          </a:prstGeom>
        </p:spPr>
      </p:pic>
      <p:pic>
        <p:nvPicPr>
          <p:cNvPr id="2079" name="Immagine 2078" descr="\documentclass{article}&#10;\usepackage{amsmath}&#10;\pagestyle{empty}&#10;\begin{document}&#10;&#10;$\dots$&#10;&#10;&#10;\end{document}" title="IguanaTex Picture Display">
            <a:extLst>
              <a:ext uri="{FF2B5EF4-FFF2-40B4-BE49-F238E27FC236}">
                <a16:creationId xmlns:a16="http://schemas.microsoft.com/office/drawing/2014/main" id="{3237AE51-5743-E29E-73B2-889FF2F6CA5C}"/>
              </a:ext>
            </a:extLst>
          </p:cNvPr>
          <p:cNvPicPr>
            <a:picLocks noChangeAspect="1"/>
          </p:cNvPicPr>
          <p:nvPr>
            <p:custDataLst>
              <p:tags r:id="rId24"/>
            </p:custDataLst>
          </p:nvPr>
        </p:nvPicPr>
        <p:blipFill>
          <a:blip r:embed="rId45">
            <a:extLst>
              <a:ext uri="{28A0092B-C50C-407E-A947-70E740481C1C}">
                <a14:useLocalDpi xmlns:a14="http://schemas.microsoft.com/office/drawing/2010/main" val="0"/>
              </a:ext>
            </a:extLst>
          </a:blip>
          <a:stretch>
            <a:fillRect/>
          </a:stretch>
        </p:blipFill>
        <p:spPr>
          <a:xfrm>
            <a:off x="3299250" y="5513433"/>
            <a:ext cx="255142" cy="27923"/>
          </a:xfrm>
          <a:prstGeom prst="rect">
            <a:avLst/>
          </a:prstGeom>
        </p:spPr>
      </p:pic>
      <p:pic>
        <p:nvPicPr>
          <p:cNvPr id="2080" name="Immagine 2079" descr="\documentclass{article}&#10;\usepackage{amsmath}&#10;\pagestyle{empty}&#10;\begin{document}&#10;&#10;$x^{N-1}$&#10;&#10;&#10;\end{document}" title="IguanaTex Picture Display">
            <a:extLst>
              <a:ext uri="{FF2B5EF4-FFF2-40B4-BE49-F238E27FC236}">
                <a16:creationId xmlns:a16="http://schemas.microsoft.com/office/drawing/2014/main" id="{CA4437A9-5978-8F72-95CF-648A21C3A6CB}"/>
              </a:ext>
            </a:extLst>
          </p:cNvPr>
          <p:cNvPicPr>
            <a:picLocks noChangeAspect="1"/>
          </p:cNvPicPr>
          <p:nvPr>
            <p:custDataLst>
              <p:tags r:id="rId25"/>
            </p:custDataLst>
          </p:nvPr>
        </p:nvPicPr>
        <p:blipFill>
          <a:blip r:embed="rId46">
            <a:extLst>
              <a:ext uri="{28A0092B-C50C-407E-A947-70E740481C1C}">
                <a14:useLocalDpi xmlns:a14="http://schemas.microsoft.com/office/drawing/2010/main" val="0"/>
              </a:ext>
            </a:extLst>
          </a:blip>
          <a:stretch>
            <a:fillRect/>
          </a:stretch>
        </p:blipFill>
        <p:spPr>
          <a:xfrm>
            <a:off x="3889835" y="4942731"/>
            <a:ext cx="565615" cy="218727"/>
          </a:xfrm>
          <a:prstGeom prst="rect">
            <a:avLst/>
          </a:prstGeom>
        </p:spPr>
      </p:pic>
      <p:pic>
        <p:nvPicPr>
          <p:cNvPr id="2081" name="Immagine 2080" descr="\documentclass{article}&#10;\usepackage{amsmath}&#10;\pagestyle{empty}&#10;\begin{document}&#10;&#10;$u^{N-1}$&#10;&#10;&#10;\end{document}" title="IguanaTex Picture Display">
            <a:extLst>
              <a:ext uri="{FF2B5EF4-FFF2-40B4-BE49-F238E27FC236}">
                <a16:creationId xmlns:a16="http://schemas.microsoft.com/office/drawing/2014/main" id="{96A04757-9292-0A85-060C-EE98692682FC}"/>
              </a:ext>
            </a:extLst>
          </p:cNvPr>
          <p:cNvPicPr>
            <a:picLocks noChangeAspect="1"/>
          </p:cNvPicPr>
          <p:nvPr>
            <p:custDataLst>
              <p:tags r:id="rId26"/>
            </p:custDataLst>
          </p:nvPr>
        </p:nvPicPr>
        <p:blipFill>
          <a:blip r:embed="rId47">
            <a:extLst>
              <a:ext uri="{28A0092B-C50C-407E-A947-70E740481C1C}">
                <a14:useLocalDpi xmlns:a14="http://schemas.microsoft.com/office/drawing/2010/main" val="0"/>
              </a:ext>
            </a:extLst>
          </a:blip>
          <a:stretch>
            <a:fillRect/>
          </a:stretch>
        </p:blipFill>
        <p:spPr>
          <a:xfrm>
            <a:off x="3889835" y="5380389"/>
            <a:ext cx="567601" cy="220262"/>
          </a:xfrm>
          <a:prstGeom prst="rect">
            <a:avLst/>
          </a:prstGeom>
        </p:spPr>
      </p:pic>
      <p:pic>
        <p:nvPicPr>
          <p:cNvPr id="2082" name="Immagine 2081" descr="\documentclass{article}&#10;\usepackage{amsmath}&#10;\pagestyle{empty}&#10;\begin{document}&#10;&#10;$x^N$&#10;&#10;&#10;\end{document}" title="IguanaTex Picture Display">
            <a:extLst>
              <a:ext uri="{FF2B5EF4-FFF2-40B4-BE49-F238E27FC236}">
                <a16:creationId xmlns:a16="http://schemas.microsoft.com/office/drawing/2014/main" id="{891B120C-ABD1-DE75-72F1-58B04777A8FB}"/>
              </a:ext>
            </a:extLst>
          </p:cNvPr>
          <p:cNvPicPr>
            <a:picLocks noChangeAspect="1"/>
          </p:cNvPicPr>
          <p:nvPr>
            <p:custDataLst>
              <p:tags r:id="rId27"/>
            </p:custDataLst>
          </p:nvPr>
        </p:nvPicPr>
        <p:blipFill>
          <a:blip r:embed="rId48">
            <a:extLst>
              <a:ext uri="{28A0092B-C50C-407E-A947-70E740481C1C}">
                <a14:useLocalDpi xmlns:a14="http://schemas.microsoft.com/office/drawing/2010/main" val="0"/>
              </a:ext>
            </a:extLst>
          </a:blip>
          <a:stretch>
            <a:fillRect/>
          </a:stretch>
        </p:blipFill>
        <p:spPr>
          <a:xfrm>
            <a:off x="4703603" y="4942731"/>
            <a:ext cx="313106" cy="220262"/>
          </a:xfrm>
          <a:prstGeom prst="rect">
            <a:avLst/>
          </a:prstGeom>
        </p:spPr>
      </p:pic>
      <p:pic>
        <p:nvPicPr>
          <p:cNvPr id="2083" name="Immagine 2082" descr="\documentclass{article}&#10;\usepackage{amsmath}&#10;\pagestyle{empty}&#10;\begin{document}&#10;&#10;&#10;$/$&#10;&#10;\end{document}" title="IguanaTex Picture Display">
            <a:extLst>
              <a:ext uri="{FF2B5EF4-FFF2-40B4-BE49-F238E27FC236}">
                <a16:creationId xmlns:a16="http://schemas.microsoft.com/office/drawing/2014/main" id="{064C529F-62C2-CDFF-360F-995C7C3D1025}"/>
              </a:ext>
            </a:extLst>
          </p:cNvPr>
          <p:cNvPicPr>
            <a:picLocks noChangeAspect="1"/>
          </p:cNvPicPr>
          <p:nvPr>
            <p:custDataLst>
              <p:tags r:id="rId28"/>
            </p:custDataLst>
          </p:nvPr>
        </p:nvPicPr>
        <p:blipFill>
          <a:blip r:embed="rId49">
            <a:extLst>
              <a:ext uri="{28A0092B-C50C-407E-A947-70E740481C1C}">
                <a14:useLocalDpi xmlns:a14="http://schemas.microsoft.com/office/drawing/2010/main" val="0"/>
              </a:ext>
            </a:extLst>
          </a:blip>
          <a:stretch>
            <a:fillRect/>
          </a:stretch>
        </p:blipFill>
        <p:spPr>
          <a:xfrm>
            <a:off x="4810632" y="5361910"/>
            <a:ext cx="99048" cy="254476"/>
          </a:xfrm>
          <a:prstGeom prst="rect">
            <a:avLst/>
          </a:prstGeom>
        </p:spPr>
      </p:pic>
      <p:pic>
        <p:nvPicPr>
          <p:cNvPr id="2104" name="Immagine 2103" descr="\documentclass{article}&#10;\usepackage{amsmath}&#10;\pagestyle{empty}&#10;\begin{document}&#10;&#10;&#10;$X_1:$&#10;&#10;\end{document}" title="IguanaTex Picture Display">
            <a:extLst>
              <a:ext uri="{FF2B5EF4-FFF2-40B4-BE49-F238E27FC236}">
                <a16:creationId xmlns:a16="http://schemas.microsoft.com/office/drawing/2014/main" id="{DEEF0B77-D34C-8905-1F24-9F5553003C40}"/>
              </a:ext>
            </a:extLst>
          </p:cNvPr>
          <p:cNvPicPr>
            <a:picLocks noChangeAspect="1"/>
          </p:cNvPicPr>
          <p:nvPr>
            <p:custDataLst>
              <p:tags r:id="rId29"/>
            </p:custDataLst>
          </p:nvPr>
        </p:nvPicPr>
        <p:blipFill>
          <a:blip r:embed="rId65">
            <a:extLst>
              <a:ext uri="{28A0092B-C50C-407E-A947-70E740481C1C}">
                <a14:useLocalDpi xmlns:a14="http://schemas.microsoft.com/office/drawing/2010/main" val="0"/>
              </a:ext>
            </a:extLst>
          </a:blip>
          <a:stretch>
            <a:fillRect/>
          </a:stretch>
        </p:blipFill>
        <p:spPr>
          <a:xfrm>
            <a:off x="980140" y="4963498"/>
            <a:ext cx="438224" cy="214295"/>
          </a:xfrm>
          <a:prstGeom prst="rect">
            <a:avLst/>
          </a:prstGeom>
        </p:spPr>
      </p:pic>
      <p:pic>
        <p:nvPicPr>
          <p:cNvPr id="2106" name="Immagine 2105" descr="\documentclass{article}&#10;\usepackage{amsmath}&#10;\pagestyle{empty}&#10;\begin{document}&#10;&#10;$U_1:$&#10;&#10;&#10;\end{document}" title="IguanaTex Picture Display">
            <a:extLst>
              <a:ext uri="{FF2B5EF4-FFF2-40B4-BE49-F238E27FC236}">
                <a16:creationId xmlns:a16="http://schemas.microsoft.com/office/drawing/2014/main" id="{256780E0-F7BC-23B4-26ED-3FBD6D615AF6}"/>
              </a:ext>
            </a:extLst>
          </p:cNvPr>
          <p:cNvPicPr>
            <a:picLocks noChangeAspect="1"/>
          </p:cNvPicPr>
          <p:nvPr>
            <p:custDataLst>
              <p:tags r:id="rId30"/>
            </p:custDataLst>
          </p:nvPr>
        </p:nvPicPr>
        <p:blipFill>
          <a:blip r:embed="rId66">
            <a:extLst>
              <a:ext uri="{28A0092B-C50C-407E-A947-70E740481C1C}">
                <a14:useLocalDpi xmlns:a14="http://schemas.microsoft.com/office/drawing/2010/main" val="0"/>
              </a:ext>
            </a:extLst>
          </a:blip>
          <a:stretch>
            <a:fillRect/>
          </a:stretch>
        </p:blipFill>
        <p:spPr>
          <a:xfrm>
            <a:off x="1027181" y="5401030"/>
            <a:ext cx="390590" cy="214295"/>
          </a:xfrm>
          <a:prstGeom prst="rect">
            <a:avLst/>
          </a:prstGeom>
        </p:spPr>
      </p:pic>
      <p:sp>
        <p:nvSpPr>
          <p:cNvPr id="2086" name="Rettangolo con angoli arrotondati 2085">
            <a:extLst>
              <a:ext uri="{FF2B5EF4-FFF2-40B4-BE49-F238E27FC236}">
                <a16:creationId xmlns:a16="http://schemas.microsoft.com/office/drawing/2014/main" id="{84427F52-A69F-01A6-5EAF-29683BC89D13}"/>
              </a:ext>
            </a:extLst>
          </p:cNvPr>
          <p:cNvSpPr/>
          <p:nvPr/>
        </p:nvSpPr>
        <p:spPr>
          <a:xfrm>
            <a:off x="850830" y="4127067"/>
            <a:ext cx="4618990" cy="1757680"/>
          </a:xfrm>
          <a:prstGeom prst="roundRect">
            <a:avLst>
              <a:gd name="adj" fmla="val 13928"/>
            </a:avLst>
          </a:prstGeom>
          <a:noFill/>
          <a:ln>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087" name="Rettangolo con angoli arrotondati 2086">
                <a:extLst>
                  <a:ext uri="{FF2B5EF4-FFF2-40B4-BE49-F238E27FC236}">
                    <a16:creationId xmlns:a16="http://schemas.microsoft.com/office/drawing/2014/main" id="{B06E16D5-CB02-F48A-5725-5DBA52F65317}"/>
                  </a:ext>
                </a:extLst>
              </p:cNvPr>
              <p:cNvSpPr/>
              <p:nvPr/>
            </p:nvSpPr>
            <p:spPr>
              <a:xfrm>
                <a:off x="990300" y="4243550"/>
                <a:ext cx="2308950" cy="457436"/>
              </a:xfrm>
              <a:prstGeom prst="roundRect">
                <a:avLst>
                  <a:gd name="adj" fmla="val 28328"/>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Forward </a:t>
                </a:r>
                <a:r>
                  <a:rPr lang="it-IT" sz="2000" b="1" dirty="0" err="1">
                    <a:latin typeface="Frutiger" panose="020B0500000000000000" pitchFamily="34" charset="0"/>
                  </a:rPr>
                  <a:t>sweep</a:t>
                </a:r>
                <a:r>
                  <a:rPr lang="it-IT" sz="2000" b="1" dirty="0">
                    <a:latin typeface="Frutiger" panose="020B0500000000000000" pitchFamily="34" charset="0"/>
                  </a:rPr>
                  <a:t> </a:t>
                </a:r>
                <a14:m>
                  <m:oMath xmlns:m="http://schemas.openxmlformats.org/officeDocument/2006/math">
                    <m:r>
                      <a:rPr lang="it-IT" sz="2000" b="1" i="0" smtClean="0">
                        <a:latin typeface="Cambria Math" panose="02040503050406030204" pitchFamily="18" charset="0"/>
                      </a:rPr>
                      <m:t>𝟏</m:t>
                    </m:r>
                  </m:oMath>
                </a14:m>
                <a:endParaRPr lang="it-IT" sz="2000" b="1" dirty="0">
                  <a:latin typeface="Frutiger" panose="020B0500000000000000" pitchFamily="34" charset="0"/>
                </a:endParaRPr>
              </a:p>
            </p:txBody>
          </p:sp>
        </mc:Choice>
        <mc:Fallback xmlns="">
          <p:sp>
            <p:nvSpPr>
              <p:cNvPr id="2087" name="Rettangolo con angoli arrotondati 2086">
                <a:extLst>
                  <a:ext uri="{FF2B5EF4-FFF2-40B4-BE49-F238E27FC236}">
                    <a16:creationId xmlns:a16="http://schemas.microsoft.com/office/drawing/2014/main" id="{B06E16D5-CB02-F48A-5725-5DBA52F65317}"/>
                  </a:ext>
                </a:extLst>
              </p:cNvPr>
              <p:cNvSpPr>
                <a:spLocks noRot="1" noChangeAspect="1" noMove="1" noResize="1" noEditPoints="1" noAdjustHandles="1" noChangeArrowheads="1" noChangeShapeType="1" noTextEdit="1"/>
              </p:cNvSpPr>
              <p:nvPr/>
            </p:nvSpPr>
            <p:spPr>
              <a:xfrm>
                <a:off x="990300" y="4243550"/>
                <a:ext cx="2308950" cy="457436"/>
              </a:xfrm>
              <a:prstGeom prst="roundRect">
                <a:avLst>
                  <a:gd name="adj" fmla="val 28328"/>
                </a:avLst>
              </a:prstGeom>
              <a:blipFill>
                <a:blip r:embed="rId67"/>
                <a:stretch>
                  <a:fillRect l="-264" b="-17333"/>
                </a:stretch>
              </a:blipFill>
              <a:ln>
                <a:noFill/>
              </a:ln>
            </p:spPr>
            <p:txBody>
              <a:bodyPr/>
              <a:lstStyle/>
              <a:p>
                <a:r>
                  <a:rPr lang="it-IT">
                    <a:noFill/>
                  </a:rPr>
                  <a:t> </a:t>
                </a:r>
              </a:p>
            </p:txBody>
          </p:sp>
        </mc:Fallback>
      </mc:AlternateContent>
      <p:pic>
        <p:nvPicPr>
          <p:cNvPr id="2126" name="Immagine 2125" descr="\documentclass{article}&#10;\usepackage{amsmath}&#10;\pagestyle{empty}&#10;\begin{document}&#10;&#10;$V^0(x^0)$&#10;&#10;&#10;\end{document}" title="IguanaTex Picture Display">
            <a:extLst>
              <a:ext uri="{FF2B5EF4-FFF2-40B4-BE49-F238E27FC236}">
                <a16:creationId xmlns:a16="http://schemas.microsoft.com/office/drawing/2014/main" id="{B6598075-7CFB-5549-149E-194C3FA809CD}"/>
              </a:ext>
            </a:extLst>
          </p:cNvPr>
          <p:cNvPicPr>
            <a:picLocks noChangeAspect="1"/>
          </p:cNvPicPr>
          <p:nvPr>
            <p:custDataLst>
              <p:tags r:id="rId31"/>
            </p:custDataLst>
          </p:nvPr>
        </p:nvPicPr>
        <p:blipFill>
          <a:blip r:embed="rId68">
            <a:extLst>
              <a:ext uri="{28A0092B-C50C-407E-A947-70E740481C1C}">
                <a14:useLocalDpi xmlns:a14="http://schemas.microsoft.com/office/drawing/2010/main" val="0"/>
              </a:ext>
            </a:extLst>
          </a:blip>
          <a:stretch>
            <a:fillRect/>
          </a:stretch>
        </p:blipFill>
        <p:spPr>
          <a:xfrm>
            <a:off x="10216464" y="2682566"/>
            <a:ext cx="742242" cy="280680"/>
          </a:xfrm>
          <a:prstGeom prst="rect">
            <a:avLst/>
          </a:prstGeom>
        </p:spPr>
      </p:pic>
      <p:pic>
        <p:nvPicPr>
          <p:cNvPr id="2129" name="Immagine 2128" descr="\documentclass{article}&#10;\usepackage{amsmath}&#10;\pagestyle{empty}&#10;\begin{document}&#10;&#10;$V^1(x^1)$&#10;&#10;&#10;\end{document}" title="IguanaTex Picture Display">
            <a:extLst>
              <a:ext uri="{FF2B5EF4-FFF2-40B4-BE49-F238E27FC236}">
                <a16:creationId xmlns:a16="http://schemas.microsoft.com/office/drawing/2014/main" id="{1A6C1B33-7C56-2332-6367-BFFD316DA6CB}"/>
              </a:ext>
            </a:extLst>
          </p:cNvPr>
          <p:cNvPicPr>
            <a:picLocks noChangeAspect="1"/>
          </p:cNvPicPr>
          <p:nvPr>
            <p:custDataLst>
              <p:tags r:id="rId32"/>
            </p:custDataLst>
          </p:nvPr>
        </p:nvPicPr>
        <p:blipFill>
          <a:blip r:embed="rId69">
            <a:extLst>
              <a:ext uri="{28A0092B-C50C-407E-A947-70E740481C1C}">
                <a14:useLocalDpi xmlns:a14="http://schemas.microsoft.com/office/drawing/2010/main" val="0"/>
              </a:ext>
            </a:extLst>
          </a:blip>
          <a:stretch>
            <a:fillRect/>
          </a:stretch>
        </p:blipFill>
        <p:spPr>
          <a:xfrm>
            <a:off x="9074227" y="2682566"/>
            <a:ext cx="743695" cy="281169"/>
          </a:xfrm>
          <a:prstGeom prst="rect">
            <a:avLst/>
          </a:prstGeom>
        </p:spPr>
      </p:pic>
      <p:pic>
        <p:nvPicPr>
          <p:cNvPr id="2132" name="Immagine 2131" descr="\documentclass{article}&#10;\usepackage{amsmath}&#10;\pagestyle{empty}&#10;\begin{document}&#10;&#10;$(k, K)^0$&#10;&#10;&#10;\end{document}" title="IguanaTex Picture Display">
            <a:extLst>
              <a:ext uri="{FF2B5EF4-FFF2-40B4-BE49-F238E27FC236}">
                <a16:creationId xmlns:a16="http://schemas.microsoft.com/office/drawing/2014/main" id="{43158A2F-92DD-4A9F-8F72-9ECF6AB900DE}"/>
              </a:ext>
            </a:extLst>
          </p:cNvPr>
          <p:cNvPicPr>
            <a:picLocks noChangeAspect="1"/>
          </p:cNvPicPr>
          <p:nvPr>
            <p:custDataLst>
              <p:tags r:id="rId33"/>
            </p:custDataLst>
          </p:nvPr>
        </p:nvPicPr>
        <p:blipFill>
          <a:blip r:embed="rId70">
            <a:extLst>
              <a:ext uri="{28A0092B-C50C-407E-A947-70E740481C1C}">
                <a14:useLocalDpi xmlns:a14="http://schemas.microsoft.com/office/drawing/2010/main" val="0"/>
              </a:ext>
            </a:extLst>
          </a:blip>
          <a:stretch>
            <a:fillRect/>
          </a:stretch>
        </p:blipFill>
        <p:spPr>
          <a:xfrm>
            <a:off x="9074227" y="3087645"/>
            <a:ext cx="755745" cy="282278"/>
          </a:xfrm>
          <a:prstGeom prst="rect">
            <a:avLst/>
          </a:prstGeom>
        </p:spPr>
      </p:pic>
      <p:sp>
        <p:nvSpPr>
          <p:cNvPr id="2133" name="Freccia in giù 2132">
            <a:extLst>
              <a:ext uri="{FF2B5EF4-FFF2-40B4-BE49-F238E27FC236}">
                <a16:creationId xmlns:a16="http://schemas.microsoft.com/office/drawing/2014/main" id="{B6AF31AA-84F2-80A2-6E08-30B518236554}"/>
              </a:ext>
            </a:extLst>
          </p:cNvPr>
          <p:cNvSpPr/>
          <p:nvPr/>
        </p:nvSpPr>
        <p:spPr>
          <a:xfrm rot="16200000">
            <a:off x="5780967" y="2452066"/>
            <a:ext cx="356501" cy="701038"/>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35" name="Freccia in giù 2134">
            <a:extLst>
              <a:ext uri="{FF2B5EF4-FFF2-40B4-BE49-F238E27FC236}">
                <a16:creationId xmlns:a16="http://schemas.microsoft.com/office/drawing/2014/main" id="{3F9097E7-4273-17FF-9014-5A84AC852F48}"/>
              </a:ext>
            </a:extLst>
          </p:cNvPr>
          <p:cNvSpPr/>
          <p:nvPr/>
        </p:nvSpPr>
        <p:spPr>
          <a:xfrm rot="3448429">
            <a:off x="5767540" y="3390036"/>
            <a:ext cx="356501" cy="998788"/>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in giù 9">
            <a:extLst>
              <a:ext uri="{FF2B5EF4-FFF2-40B4-BE49-F238E27FC236}">
                <a16:creationId xmlns:a16="http://schemas.microsoft.com/office/drawing/2014/main" id="{0CA38C41-DEBF-210F-6E79-B09A5543E87D}"/>
              </a:ext>
            </a:extLst>
          </p:cNvPr>
          <p:cNvSpPr/>
          <p:nvPr/>
        </p:nvSpPr>
        <p:spPr>
          <a:xfrm rot="16200000">
            <a:off x="5780967" y="4699533"/>
            <a:ext cx="356501" cy="701038"/>
          </a:xfrm>
          <a:prstGeom prst="downArrow">
            <a:avLst>
              <a:gd name="adj1" fmla="val 50000"/>
              <a:gd name="adj2" fmla="val 69562"/>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documentclass{article}&#10;\usepackage{amsmath}&#10;\pagestyle{empty}&#10;\begin{document}&#10;&#10;$\dots$&#10;&#10;&#10;\end{document}" title="IguanaTex Picture Display">
            <a:extLst>
              <a:ext uri="{FF2B5EF4-FFF2-40B4-BE49-F238E27FC236}">
                <a16:creationId xmlns:a16="http://schemas.microsoft.com/office/drawing/2014/main" id="{C207C102-46A9-B218-8172-1A2C1A6E6845}"/>
              </a:ext>
            </a:extLst>
          </p:cNvPr>
          <p:cNvPicPr>
            <a:picLocks noChangeAspect="1"/>
          </p:cNvPicPr>
          <p:nvPr>
            <p:custDataLst>
              <p:tags r:id="rId34"/>
            </p:custDataLst>
          </p:nvPr>
        </p:nvPicPr>
        <p:blipFill>
          <a:blip r:embed="rId45">
            <a:extLst>
              <a:ext uri="{28A0092B-C50C-407E-A947-70E740481C1C}">
                <a14:useLocalDpi xmlns:a14="http://schemas.microsoft.com/office/drawing/2010/main" val="0"/>
              </a:ext>
            </a:extLst>
          </a:blip>
          <a:stretch>
            <a:fillRect/>
          </a:stretch>
        </p:blipFill>
        <p:spPr>
          <a:xfrm>
            <a:off x="6546213" y="5022129"/>
            <a:ext cx="255142" cy="27923"/>
          </a:xfrm>
          <a:prstGeom prst="rect">
            <a:avLst/>
          </a:prstGeom>
        </p:spPr>
      </p:pic>
      <p:sp>
        <p:nvSpPr>
          <p:cNvPr id="17" name="Rettangolo con angoli arrotondati 16">
            <a:extLst>
              <a:ext uri="{FF2B5EF4-FFF2-40B4-BE49-F238E27FC236}">
                <a16:creationId xmlns:a16="http://schemas.microsoft.com/office/drawing/2014/main" id="{563FB64D-9380-3C08-2650-1E5B2107ED6A}"/>
              </a:ext>
            </a:extLst>
          </p:cNvPr>
          <p:cNvSpPr/>
          <p:nvPr/>
        </p:nvSpPr>
        <p:spPr>
          <a:xfrm>
            <a:off x="7747842" y="4147949"/>
            <a:ext cx="638230" cy="457436"/>
          </a:xfrm>
          <a:prstGeom prst="roundRect">
            <a:avLst>
              <a:gd name="adj" fmla="val 39245"/>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A</a:t>
            </a:r>
          </a:p>
        </p:txBody>
      </p:sp>
      <p:sp>
        <p:nvSpPr>
          <p:cNvPr id="18" name="Rettangolo con angoli arrotondati 17">
            <a:extLst>
              <a:ext uri="{FF2B5EF4-FFF2-40B4-BE49-F238E27FC236}">
                <a16:creationId xmlns:a16="http://schemas.microsoft.com/office/drawing/2014/main" id="{A259708E-A0FA-6B0E-D80C-F5C53D3B6021}"/>
              </a:ext>
            </a:extLst>
          </p:cNvPr>
          <p:cNvSpPr/>
          <p:nvPr/>
        </p:nvSpPr>
        <p:spPr>
          <a:xfrm>
            <a:off x="7747841" y="4841927"/>
            <a:ext cx="638230" cy="457436"/>
          </a:xfrm>
          <a:prstGeom prst="roundRect">
            <a:avLst>
              <a:gd name="adj" fmla="val 39245"/>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B</a:t>
            </a:r>
          </a:p>
        </p:txBody>
      </p:sp>
      <p:sp>
        <p:nvSpPr>
          <p:cNvPr id="19" name="Rettangolo con angoli arrotondati 18">
            <a:extLst>
              <a:ext uri="{FF2B5EF4-FFF2-40B4-BE49-F238E27FC236}">
                <a16:creationId xmlns:a16="http://schemas.microsoft.com/office/drawing/2014/main" id="{17617032-8D41-5932-8E07-E7CAF6CACB01}"/>
              </a:ext>
            </a:extLst>
          </p:cNvPr>
          <p:cNvSpPr/>
          <p:nvPr/>
        </p:nvSpPr>
        <p:spPr>
          <a:xfrm>
            <a:off x="7747841" y="5535905"/>
            <a:ext cx="638230" cy="457436"/>
          </a:xfrm>
          <a:prstGeom prst="roundRect">
            <a:avLst>
              <a:gd name="adj" fmla="val 39245"/>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a:t>
            </a:r>
          </a:p>
        </p:txBody>
      </p:sp>
      <p:sp>
        <p:nvSpPr>
          <p:cNvPr id="21" name="Rettangolo con angoli arrotondati 20">
            <a:extLst>
              <a:ext uri="{FF2B5EF4-FFF2-40B4-BE49-F238E27FC236}">
                <a16:creationId xmlns:a16="http://schemas.microsoft.com/office/drawing/2014/main" id="{5145E7F5-E14E-8FBA-92AA-E18C620DE217}"/>
              </a:ext>
            </a:extLst>
          </p:cNvPr>
          <p:cNvSpPr/>
          <p:nvPr/>
        </p:nvSpPr>
        <p:spPr>
          <a:xfrm>
            <a:off x="4653668" y="2000494"/>
            <a:ext cx="638230" cy="457436"/>
          </a:xfrm>
          <a:prstGeom prst="roundRect">
            <a:avLst>
              <a:gd name="adj" fmla="val 39245"/>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A</a:t>
            </a:r>
          </a:p>
        </p:txBody>
      </p:sp>
      <p:sp>
        <p:nvSpPr>
          <p:cNvPr id="22" name="Rettangolo con angoli arrotondati 21">
            <a:extLst>
              <a:ext uri="{FF2B5EF4-FFF2-40B4-BE49-F238E27FC236}">
                <a16:creationId xmlns:a16="http://schemas.microsoft.com/office/drawing/2014/main" id="{21DEB4BB-BCD1-E815-43D7-E11E68972852}"/>
              </a:ext>
            </a:extLst>
          </p:cNvPr>
          <p:cNvSpPr/>
          <p:nvPr/>
        </p:nvSpPr>
        <p:spPr>
          <a:xfrm>
            <a:off x="10567186" y="2006493"/>
            <a:ext cx="638230" cy="457436"/>
          </a:xfrm>
          <a:prstGeom prst="roundRect">
            <a:avLst>
              <a:gd name="adj" fmla="val 39245"/>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B</a:t>
            </a:r>
          </a:p>
        </p:txBody>
      </p:sp>
      <p:sp>
        <p:nvSpPr>
          <p:cNvPr id="24" name="Rettangolo con angoli arrotondati 23">
            <a:extLst>
              <a:ext uri="{FF2B5EF4-FFF2-40B4-BE49-F238E27FC236}">
                <a16:creationId xmlns:a16="http://schemas.microsoft.com/office/drawing/2014/main" id="{D9B9C53A-EE44-BA06-6459-7CEA20152A68}"/>
              </a:ext>
            </a:extLst>
          </p:cNvPr>
          <p:cNvSpPr/>
          <p:nvPr/>
        </p:nvSpPr>
        <p:spPr>
          <a:xfrm>
            <a:off x="4653668" y="4256836"/>
            <a:ext cx="638230" cy="457436"/>
          </a:xfrm>
          <a:prstGeom prst="roundRect">
            <a:avLst>
              <a:gd name="adj" fmla="val 39245"/>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latin typeface="Frutiger" panose="020B0500000000000000" pitchFamily="34" charset="0"/>
              </a:rPr>
              <a:t>C</a:t>
            </a:r>
          </a:p>
        </p:txBody>
      </p:sp>
      <p:pic>
        <p:nvPicPr>
          <p:cNvPr id="29" name="Immagine 28" descr="\documentclass{article}&#10;\usepackage{amsmath}&#10;\pagestyle{empty}&#10;\begin{document}&#10;&#10;$K = -Q_{uu}^{-1}Q_{ux}$&#10;&#10;&#10;\end{document}" title="IguanaTex Picture Display">
            <a:extLst>
              <a:ext uri="{FF2B5EF4-FFF2-40B4-BE49-F238E27FC236}">
                <a16:creationId xmlns:a16="http://schemas.microsoft.com/office/drawing/2014/main" id="{03E0FED4-C11E-87E8-F283-91492C356062}"/>
              </a:ext>
            </a:extLst>
          </p:cNvPr>
          <p:cNvPicPr>
            <a:picLocks noChangeAspect="1"/>
          </p:cNvPicPr>
          <p:nvPr>
            <p:custDataLst>
              <p:tags r:id="rId35"/>
            </p:custDataLst>
          </p:nvPr>
        </p:nvPicPr>
        <p:blipFill>
          <a:blip r:embed="rId71">
            <a:extLst>
              <a:ext uri="{28A0092B-C50C-407E-A947-70E740481C1C}">
                <a14:useLocalDpi xmlns:a14="http://schemas.microsoft.com/office/drawing/2010/main" val="0"/>
              </a:ext>
            </a:extLst>
          </a:blip>
          <a:stretch>
            <a:fillRect/>
          </a:stretch>
        </p:blipFill>
        <p:spPr>
          <a:xfrm>
            <a:off x="8536519" y="5132088"/>
            <a:ext cx="1351668" cy="223200"/>
          </a:xfrm>
          <a:prstGeom prst="rect">
            <a:avLst/>
          </a:prstGeom>
        </p:spPr>
      </p:pic>
      <p:pic>
        <p:nvPicPr>
          <p:cNvPr id="34" name="Immagine 33" descr="\documentclass{article}&#10;\usepackage{amsmath}&#10;\pagestyle{empty}&#10;\begin{document}&#10;&#10;$k = -Q_{uu}^{-1}Q_{u}$&#10;&#10;&#10;\end{document}" title="IguanaTex Picture Display">
            <a:extLst>
              <a:ext uri="{FF2B5EF4-FFF2-40B4-BE49-F238E27FC236}">
                <a16:creationId xmlns:a16="http://schemas.microsoft.com/office/drawing/2014/main" id="{73AA5E41-B4BD-901E-088E-0CDB7A7087EF}"/>
              </a:ext>
            </a:extLst>
          </p:cNvPr>
          <p:cNvPicPr>
            <a:picLocks noChangeAspect="1"/>
          </p:cNvPicPr>
          <p:nvPr>
            <p:custDataLst>
              <p:tags r:id="rId36"/>
            </p:custDataLst>
          </p:nvPr>
        </p:nvPicPr>
        <p:blipFill>
          <a:blip r:embed="rId72">
            <a:extLst>
              <a:ext uri="{28A0092B-C50C-407E-A947-70E740481C1C}">
                <a14:useLocalDpi xmlns:a14="http://schemas.microsoft.com/office/drawing/2010/main" val="0"/>
              </a:ext>
            </a:extLst>
          </a:blip>
          <a:stretch>
            <a:fillRect/>
          </a:stretch>
        </p:blipFill>
        <p:spPr>
          <a:xfrm>
            <a:off x="8561339" y="4816793"/>
            <a:ext cx="1180091" cy="223200"/>
          </a:xfrm>
          <a:prstGeom prst="rect">
            <a:avLst/>
          </a:prstGeom>
        </p:spPr>
      </p:pic>
      <p:pic>
        <p:nvPicPr>
          <p:cNvPr id="37" name="Immagine 36" descr="\documentclass{article}&#10;\usepackage{amsmath}&#10;\pagestyle{empty}&#10;\begin{document}&#10;&#10;$u^i = \overline{u}^i + k^i + K^i (x^i - \overline{x}^i)$&#10;&#10;&#10;\end{document}" title="IguanaTex Picture Display">
            <a:extLst>
              <a:ext uri="{FF2B5EF4-FFF2-40B4-BE49-F238E27FC236}">
                <a16:creationId xmlns:a16="http://schemas.microsoft.com/office/drawing/2014/main" id="{CA3B8D89-4926-E6ED-ABF0-5F026492A8B7}"/>
              </a:ext>
            </a:extLst>
          </p:cNvPr>
          <p:cNvPicPr>
            <a:picLocks noChangeAspect="1"/>
          </p:cNvPicPr>
          <p:nvPr>
            <p:custDataLst>
              <p:tags r:id="rId37"/>
            </p:custDataLst>
          </p:nvPr>
        </p:nvPicPr>
        <p:blipFill>
          <a:blip r:embed="rId73">
            <a:extLst>
              <a:ext uri="{28A0092B-C50C-407E-A947-70E740481C1C}">
                <a14:useLocalDpi xmlns:a14="http://schemas.microsoft.com/office/drawing/2010/main" val="0"/>
              </a:ext>
            </a:extLst>
          </a:blip>
          <a:stretch>
            <a:fillRect/>
          </a:stretch>
        </p:blipFill>
        <p:spPr>
          <a:xfrm>
            <a:off x="8564653" y="5653023"/>
            <a:ext cx="2311280" cy="223200"/>
          </a:xfrm>
          <a:prstGeom prst="rect">
            <a:avLst/>
          </a:prstGeom>
        </p:spPr>
      </p:pic>
      <p:sp>
        <p:nvSpPr>
          <p:cNvPr id="12" name="Segnaposto numero diapositiva 11">
            <a:extLst>
              <a:ext uri="{FF2B5EF4-FFF2-40B4-BE49-F238E27FC236}">
                <a16:creationId xmlns:a16="http://schemas.microsoft.com/office/drawing/2014/main" id="{C18FB289-817B-4E5C-C3BB-49A78282D1A1}"/>
              </a:ext>
            </a:extLst>
          </p:cNvPr>
          <p:cNvSpPr>
            <a:spLocks noGrp="1"/>
          </p:cNvSpPr>
          <p:nvPr>
            <p:ph type="sldNum" sz="quarter" idx="12"/>
          </p:nvPr>
        </p:nvSpPr>
        <p:spPr/>
        <p:txBody>
          <a:bodyPr/>
          <a:lstStyle/>
          <a:p>
            <a:fld id="{532DDF56-7B91-4B01-9C01-9E940BA2BCA3}" type="slidenum">
              <a:rPr lang="it-IT" smtClean="0"/>
              <a:t>9</a:t>
            </a:fld>
            <a:endParaRPr lang="it-IT"/>
          </a:p>
        </p:txBody>
      </p:sp>
    </p:spTree>
    <p:extLst>
      <p:ext uri="{BB962C8B-B14F-4D97-AF65-F5344CB8AC3E}">
        <p14:creationId xmlns:p14="http://schemas.microsoft.com/office/powerpoint/2010/main" val="266701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057"/>
                                        </p:tgtEl>
                                        <p:attrNameLst>
                                          <p:attrName>style.visibility</p:attrName>
                                        </p:attrNameLst>
                                      </p:cBhvr>
                                      <p:to>
                                        <p:strVal val="visible"/>
                                      </p:to>
                                    </p:set>
                                    <p:animEffect transition="in" filter="fade">
                                      <p:cBhvr>
                                        <p:cTn id="13" dur="250"/>
                                        <p:tgtEl>
                                          <p:spTgt spid="205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40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80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nodeType="withEffect">
                                  <p:stCondLst>
                                    <p:cond delay="120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33"/>
                                        </p:tgtEl>
                                        <p:attrNameLst>
                                          <p:attrName>style.visibility</p:attrName>
                                        </p:attrNameLst>
                                      </p:cBhvr>
                                      <p:to>
                                        <p:strVal val="visible"/>
                                      </p:to>
                                    </p:set>
                                    <p:animEffect transition="in" filter="fade">
                                      <p:cBhvr>
                                        <p:cTn id="28" dur="250"/>
                                        <p:tgtEl>
                                          <p:spTgt spid="2133"/>
                                        </p:tgtEl>
                                      </p:cBhvr>
                                    </p:animEffect>
                                  </p:childTnLst>
                                </p:cTn>
                              </p:par>
                              <p:par>
                                <p:cTn id="29" presetID="10" presetClass="entr" presetSubtype="0" fill="hold" nodeType="withEffect">
                                  <p:stCondLst>
                                    <p:cond delay="0"/>
                                  </p:stCondLst>
                                  <p:childTnLst>
                                    <p:set>
                                      <p:cBhvr>
                                        <p:cTn id="30" dur="1" fill="hold">
                                          <p:stCondLst>
                                            <p:cond delay="0"/>
                                          </p:stCondLst>
                                        </p:cTn>
                                        <p:tgtEl>
                                          <p:spTgt spid="2068"/>
                                        </p:tgtEl>
                                        <p:attrNameLst>
                                          <p:attrName>style.visibility</p:attrName>
                                        </p:attrNameLst>
                                      </p:cBhvr>
                                      <p:to>
                                        <p:strVal val="visible"/>
                                      </p:to>
                                    </p:set>
                                    <p:animEffect transition="in" filter="fade">
                                      <p:cBhvr>
                                        <p:cTn id="31" dur="250"/>
                                        <p:tgtEl>
                                          <p:spTgt spid="20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71"/>
                                        </p:tgtEl>
                                        <p:attrNameLst>
                                          <p:attrName>style.visibility</p:attrName>
                                        </p:attrNameLst>
                                      </p:cBhvr>
                                      <p:to>
                                        <p:strVal val="visible"/>
                                      </p:to>
                                    </p:set>
                                    <p:animEffect transition="in" filter="fade">
                                      <p:cBhvr>
                                        <p:cTn id="34" dur="250"/>
                                        <p:tgtEl>
                                          <p:spTgt spid="20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72"/>
                                        </p:tgtEl>
                                        <p:attrNameLst>
                                          <p:attrName>style.visibility</p:attrName>
                                        </p:attrNameLst>
                                      </p:cBhvr>
                                      <p:to>
                                        <p:strVal val="visible"/>
                                      </p:to>
                                    </p:set>
                                    <p:animEffect transition="in" filter="fade">
                                      <p:cBhvr>
                                        <p:cTn id="37" dur="250"/>
                                        <p:tgtEl>
                                          <p:spTgt spid="2072"/>
                                        </p:tgtEl>
                                      </p:cBhvr>
                                    </p:animEffect>
                                  </p:childTnLst>
                                </p:cTn>
                              </p:par>
                              <p:par>
                                <p:cTn id="38" presetID="10" presetClass="entr" presetSubtype="0" fill="hold" nodeType="withEffect">
                                  <p:stCondLst>
                                    <p:cond delay="0"/>
                                  </p:stCondLst>
                                  <p:childTnLst>
                                    <p:set>
                                      <p:cBhvr>
                                        <p:cTn id="39" dur="1" fill="hold">
                                          <p:stCondLst>
                                            <p:cond delay="0"/>
                                          </p:stCondLst>
                                        </p:cTn>
                                        <p:tgtEl>
                                          <p:spTgt spid="2123"/>
                                        </p:tgtEl>
                                        <p:attrNameLst>
                                          <p:attrName>style.visibility</p:attrName>
                                        </p:attrNameLst>
                                      </p:cBhvr>
                                      <p:to>
                                        <p:strVal val="visible"/>
                                      </p:to>
                                    </p:set>
                                    <p:animEffect transition="in" filter="fade">
                                      <p:cBhvr>
                                        <p:cTn id="40" dur="250"/>
                                        <p:tgtEl>
                                          <p:spTgt spid="2123"/>
                                        </p:tgtEl>
                                      </p:cBhvr>
                                    </p:animEffect>
                                  </p:childTnLst>
                                </p:cTn>
                              </p:par>
                              <p:par>
                                <p:cTn id="41" presetID="10" presetClass="entr" presetSubtype="0" fill="hold" nodeType="withEffect">
                                  <p:stCondLst>
                                    <p:cond delay="0"/>
                                  </p:stCondLst>
                                  <p:childTnLst>
                                    <p:set>
                                      <p:cBhvr>
                                        <p:cTn id="42" dur="1" fill="hold">
                                          <p:stCondLst>
                                            <p:cond delay="0"/>
                                          </p:stCondLst>
                                        </p:cTn>
                                        <p:tgtEl>
                                          <p:spTgt spid="2058"/>
                                        </p:tgtEl>
                                        <p:attrNameLst>
                                          <p:attrName>style.visibility</p:attrName>
                                        </p:attrNameLst>
                                      </p:cBhvr>
                                      <p:to>
                                        <p:strVal val="visible"/>
                                      </p:to>
                                    </p:set>
                                    <p:animEffect transition="in" filter="fade">
                                      <p:cBhvr>
                                        <p:cTn id="43" dur="250"/>
                                        <p:tgtEl>
                                          <p:spTgt spid="20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25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25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25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121"/>
                                        </p:tgtEl>
                                        <p:attrNameLst>
                                          <p:attrName>style.visibility</p:attrName>
                                        </p:attrNameLst>
                                      </p:cBhvr>
                                      <p:to>
                                        <p:strVal val="visible"/>
                                      </p:to>
                                    </p:set>
                                  </p:childTnLst>
                                </p:cTn>
                              </p:par>
                              <p:par>
                                <p:cTn id="62" presetID="1" presetClass="entr" presetSubtype="0" fill="hold" nodeType="withEffect">
                                  <p:stCondLst>
                                    <p:cond delay="400"/>
                                  </p:stCondLst>
                                  <p:childTnLst>
                                    <p:set>
                                      <p:cBhvr>
                                        <p:cTn id="63" dur="1" fill="hold">
                                          <p:stCondLst>
                                            <p:cond delay="0"/>
                                          </p:stCondLst>
                                        </p:cTn>
                                        <p:tgtEl>
                                          <p:spTgt spid="2063"/>
                                        </p:tgtEl>
                                        <p:attrNameLst>
                                          <p:attrName>style.visibility</p:attrName>
                                        </p:attrNameLst>
                                      </p:cBhvr>
                                      <p:to>
                                        <p:strVal val="visible"/>
                                      </p:to>
                                    </p:set>
                                  </p:childTnLst>
                                </p:cTn>
                              </p:par>
                              <p:par>
                                <p:cTn id="64" presetID="1" presetClass="entr" presetSubtype="0" fill="hold" nodeType="withEffect">
                                  <p:stCondLst>
                                    <p:cond delay="800"/>
                                  </p:stCondLst>
                                  <p:childTnLst>
                                    <p:set>
                                      <p:cBhvr>
                                        <p:cTn id="65" dur="1" fill="hold">
                                          <p:stCondLst>
                                            <p:cond delay="0"/>
                                          </p:stCondLst>
                                        </p:cTn>
                                        <p:tgtEl>
                                          <p:spTgt spid="2064"/>
                                        </p:tgtEl>
                                        <p:attrNameLst>
                                          <p:attrName>style.visibility</p:attrName>
                                        </p:attrNameLst>
                                      </p:cBhvr>
                                      <p:to>
                                        <p:strVal val="visible"/>
                                      </p:to>
                                    </p:set>
                                  </p:childTnLst>
                                </p:cTn>
                              </p:par>
                              <p:par>
                                <p:cTn id="66" presetID="1" presetClass="entr" presetSubtype="0" fill="hold" nodeType="withEffect">
                                  <p:stCondLst>
                                    <p:cond delay="1200"/>
                                  </p:stCondLst>
                                  <p:childTnLst>
                                    <p:set>
                                      <p:cBhvr>
                                        <p:cTn id="67" dur="1" fill="hold">
                                          <p:stCondLst>
                                            <p:cond delay="0"/>
                                          </p:stCondLst>
                                        </p:cTn>
                                        <p:tgtEl>
                                          <p:spTgt spid="2129"/>
                                        </p:tgtEl>
                                        <p:attrNameLst>
                                          <p:attrName>style.visibility</p:attrName>
                                        </p:attrNameLst>
                                      </p:cBhvr>
                                      <p:to>
                                        <p:strVal val="visible"/>
                                      </p:to>
                                    </p:set>
                                  </p:childTnLst>
                                </p:cTn>
                              </p:par>
                              <p:par>
                                <p:cTn id="68" presetID="1" presetClass="entr" presetSubtype="0" fill="hold" nodeType="withEffect">
                                  <p:stCondLst>
                                    <p:cond delay="1600"/>
                                  </p:stCondLst>
                                  <p:childTnLst>
                                    <p:set>
                                      <p:cBhvr>
                                        <p:cTn id="69" dur="1" fill="hold">
                                          <p:stCondLst>
                                            <p:cond delay="0"/>
                                          </p:stCondLst>
                                        </p:cTn>
                                        <p:tgtEl>
                                          <p:spTgt spid="2132"/>
                                        </p:tgtEl>
                                        <p:attrNameLst>
                                          <p:attrName>style.visibility</p:attrName>
                                        </p:attrNameLst>
                                      </p:cBhvr>
                                      <p:to>
                                        <p:strVal val="visible"/>
                                      </p:to>
                                    </p:set>
                                  </p:childTnLst>
                                </p:cTn>
                              </p:par>
                              <p:par>
                                <p:cTn id="70" presetID="1" presetClass="entr" presetSubtype="0" fill="hold" nodeType="withEffect">
                                  <p:stCondLst>
                                    <p:cond delay="2000"/>
                                  </p:stCondLst>
                                  <p:childTnLst>
                                    <p:set>
                                      <p:cBhvr>
                                        <p:cTn id="71" dur="1" fill="hold">
                                          <p:stCondLst>
                                            <p:cond delay="0"/>
                                          </p:stCondLst>
                                        </p:cTn>
                                        <p:tgtEl>
                                          <p:spTgt spid="212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35"/>
                                        </p:tgtEl>
                                        <p:attrNameLst>
                                          <p:attrName>style.visibility</p:attrName>
                                        </p:attrNameLst>
                                      </p:cBhvr>
                                      <p:to>
                                        <p:strVal val="visible"/>
                                      </p:to>
                                    </p:set>
                                    <p:animEffect transition="in" filter="fade">
                                      <p:cBhvr>
                                        <p:cTn id="76" dur="250"/>
                                        <p:tgtEl>
                                          <p:spTgt spid="21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86"/>
                                        </p:tgtEl>
                                        <p:attrNameLst>
                                          <p:attrName>style.visibility</p:attrName>
                                        </p:attrNameLst>
                                      </p:cBhvr>
                                      <p:to>
                                        <p:strVal val="visible"/>
                                      </p:to>
                                    </p:set>
                                    <p:animEffect transition="in" filter="fade">
                                      <p:cBhvr>
                                        <p:cTn id="79" dur="250"/>
                                        <p:tgtEl>
                                          <p:spTgt spid="208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87"/>
                                        </p:tgtEl>
                                        <p:attrNameLst>
                                          <p:attrName>style.visibility</p:attrName>
                                        </p:attrNameLst>
                                      </p:cBhvr>
                                      <p:to>
                                        <p:strVal val="visible"/>
                                      </p:to>
                                    </p:set>
                                    <p:animEffect transition="in" filter="fade">
                                      <p:cBhvr>
                                        <p:cTn id="82" dur="250"/>
                                        <p:tgtEl>
                                          <p:spTgt spid="2087"/>
                                        </p:tgtEl>
                                      </p:cBhvr>
                                    </p:animEffect>
                                  </p:childTnLst>
                                </p:cTn>
                              </p:par>
                              <p:par>
                                <p:cTn id="83" presetID="10" presetClass="entr" presetSubtype="0" fill="hold" nodeType="withEffect">
                                  <p:stCondLst>
                                    <p:cond delay="0"/>
                                  </p:stCondLst>
                                  <p:childTnLst>
                                    <p:set>
                                      <p:cBhvr>
                                        <p:cTn id="84" dur="1" fill="hold">
                                          <p:stCondLst>
                                            <p:cond delay="0"/>
                                          </p:stCondLst>
                                        </p:cTn>
                                        <p:tgtEl>
                                          <p:spTgt spid="2104"/>
                                        </p:tgtEl>
                                        <p:attrNameLst>
                                          <p:attrName>style.visibility</p:attrName>
                                        </p:attrNameLst>
                                      </p:cBhvr>
                                      <p:to>
                                        <p:strVal val="visible"/>
                                      </p:to>
                                    </p:set>
                                    <p:animEffect transition="in" filter="fade">
                                      <p:cBhvr>
                                        <p:cTn id="85" dur="250"/>
                                        <p:tgtEl>
                                          <p:spTgt spid="2104"/>
                                        </p:tgtEl>
                                      </p:cBhvr>
                                    </p:animEffect>
                                  </p:childTnLst>
                                </p:cTn>
                              </p:par>
                              <p:par>
                                <p:cTn id="86" presetID="10" presetClass="entr" presetSubtype="0" fill="hold" nodeType="withEffect">
                                  <p:stCondLst>
                                    <p:cond delay="0"/>
                                  </p:stCondLst>
                                  <p:childTnLst>
                                    <p:set>
                                      <p:cBhvr>
                                        <p:cTn id="87" dur="1" fill="hold">
                                          <p:stCondLst>
                                            <p:cond delay="0"/>
                                          </p:stCondLst>
                                        </p:cTn>
                                        <p:tgtEl>
                                          <p:spTgt spid="2106"/>
                                        </p:tgtEl>
                                        <p:attrNameLst>
                                          <p:attrName>style.visibility</p:attrName>
                                        </p:attrNameLst>
                                      </p:cBhvr>
                                      <p:to>
                                        <p:strVal val="visible"/>
                                      </p:to>
                                    </p:set>
                                    <p:animEffect transition="in" filter="fade">
                                      <p:cBhvr>
                                        <p:cTn id="88" dur="250"/>
                                        <p:tgtEl>
                                          <p:spTgt spid="2106"/>
                                        </p:tgtEl>
                                      </p:cBhvr>
                                    </p:animEffect>
                                  </p:childTnLst>
                                </p:cTn>
                              </p:par>
                              <p:par>
                                <p:cTn id="89" presetID="10" presetClass="entr" presetSubtype="0" fill="hold" nodeType="withEffect">
                                  <p:stCondLst>
                                    <p:cond delay="0"/>
                                  </p:stCondLst>
                                  <p:childTnLst>
                                    <p:set>
                                      <p:cBhvr>
                                        <p:cTn id="90" dur="1" fill="hold">
                                          <p:stCondLst>
                                            <p:cond delay="0"/>
                                          </p:stCondLst>
                                        </p:cTn>
                                        <p:tgtEl>
                                          <p:spTgt spid="2073"/>
                                        </p:tgtEl>
                                        <p:attrNameLst>
                                          <p:attrName>style.visibility</p:attrName>
                                        </p:attrNameLst>
                                      </p:cBhvr>
                                      <p:to>
                                        <p:strVal val="visible"/>
                                      </p:to>
                                    </p:set>
                                    <p:animEffect transition="in" filter="fade">
                                      <p:cBhvr>
                                        <p:cTn id="91" dur="250"/>
                                        <p:tgtEl>
                                          <p:spTgt spid="2073"/>
                                        </p:tgtEl>
                                      </p:cBhvr>
                                    </p:animEffect>
                                  </p:childTnLst>
                                </p:cTn>
                              </p:par>
                              <p:par>
                                <p:cTn id="92" presetID="10" presetClass="entr" presetSubtype="0" fill="hold" nodeType="withEffect">
                                  <p:stCondLst>
                                    <p:cond delay="0"/>
                                  </p:stCondLst>
                                  <p:childTnLst>
                                    <p:set>
                                      <p:cBhvr>
                                        <p:cTn id="93" dur="1" fill="hold">
                                          <p:stCondLst>
                                            <p:cond delay="0"/>
                                          </p:stCondLst>
                                        </p:cTn>
                                        <p:tgtEl>
                                          <p:spTgt spid="2074"/>
                                        </p:tgtEl>
                                        <p:attrNameLst>
                                          <p:attrName>style.visibility</p:attrName>
                                        </p:attrNameLst>
                                      </p:cBhvr>
                                      <p:to>
                                        <p:strVal val="visible"/>
                                      </p:to>
                                    </p:set>
                                    <p:animEffect transition="in" filter="fade">
                                      <p:cBhvr>
                                        <p:cTn id="94" dur="250"/>
                                        <p:tgtEl>
                                          <p:spTgt spid="2074"/>
                                        </p:tgtEl>
                                      </p:cBhvr>
                                    </p:animEffect>
                                  </p:childTnLst>
                                </p:cTn>
                              </p:par>
                              <p:par>
                                <p:cTn id="95" presetID="10" presetClass="entr" presetSubtype="0" fill="hold" nodeType="withEffect">
                                  <p:stCondLst>
                                    <p:cond delay="0"/>
                                  </p:stCondLst>
                                  <p:childTnLst>
                                    <p:set>
                                      <p:cBhvr>
                                        <p:cTn id="96" dur="1" fill="hold">
                                          <p:stCondLst>
                                            <p:cond delay="0"/>
                                          </p:stCondLst>
                                        </p:cTn>
                                        <p:tgtEl>
                                          <p:spTgt spid="2083"/>
                                        </p:tgtEl>
                                        <p:attrNameLst>
                                          <p:attrName>style.visibility</p:attrName>
                                        </p:attrNameLst>
                                      </p:cBhvr>
                                      <p:to>
                                        <p:strVal val="visible"/>
                                      </p:to>
                                    </p:set>
                                    <p:animEffect transition="in" filter="fade">
                                      <p:cBhvr>
                                        <p:cTn id="97" dur="250"/>
                                        <p:tgtEl>
                                          <p:spTgt spid="20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250"/>
                                        <p:tgtEl>
                                          <p:spTgt spid="19"/>
                                        </p:tgtEl>
                                      </p:cBhvr>
                                    </p:animEffect>
                                  </p:childTnLst>
                                </p:cTn>
                              </p:par>
                              <p:par>
                                <p:cTn id="103" presetID="10" presetClass="entr" presetSubtype="0" fill="hold"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250"/>
                                        <p:tgtEl>
                                          <p:spTgt spid="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25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3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13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par>
                                <p:cTn id="119" presetID="1" presetClass="entr" presetSubtype="0" fill="hold" nodeType="withEffect">
                                  <p:stCondLst>
                                    <p:cond delay="400"/>
                                  </p:stCondLst>
                                  <p:childTnLst>
                                    <p:set>
                                      <p:cBhvr>
                                        <p:cTn id="120" dur="1" fill="hold">
                                          <p:stCondLst>
                                            <p:cond delay="0"/>
                                          </p:stCondLst>
                                        </p:cTn>
                                        <p:tgtEl>
                                          <p:spTgt spid="2076"/>
                                        </p:tgtEl>
                                        <p:attrNameLst>
                                          <p:attrName>style.visibility</p:attrName>
                                        </p:attrNameLst>
                                      </p:cBhvr>
                                      <p:to>
                                        <p:strVal val="visible"/>
                                      </p:to>
                                    </p:set>
                                  </p:childTnLst>
                                </p:cTn>
                              </p:par>
                              <p:par>
                                <p:cTn id="121" presetID="1" presetClass="entr" presetSubtype="0" fill="hold" grpId="0" nodeType="withEffect">
                                  <p:stCondLst>
                                    <p:cond delay="800"/>
                                  </p:stCondLst>
                                  <p:childTnLst>
                                    <p:set>
                                      <p:cBhvr>
                                        <p:cTn id="122" dur="1" fill="hold">
                                          <p:stCondLst>
                                            <p:cond delay="0"/>
                                          </p:stCondLst>
                                        </p:cTn>
                                        <p:tgtEl>
                                          <p:spTgt spid="2139"/>
                                        </p:tgtEl>
                                        <p:attrNameLst>
                                          <p:attrName>style.visibility</p:attrName>
                                        </p:attrNameLst>
                                      </p:cBhvr>
                                      <p:to>
                                        <p:strVal val="visible"/>
                                      </p:to>
                                    </p:set>
                                  </p:childTnLst>
                                </p:cTn>
                              </p:par>
                              <p:par>
                                <p:cTn id="123" presetID="1" presetClass="entr" presetSubtype="0" fill="hold" grpId="0" nodeType="withEffect">
                                  <p:stCondLst>
                                    <p:cond delay="800"/>
                                  </p:stCondLst>
                                  <p:childTnLst>
                                    <p:set>
                                      <p:cBhvr>
                                        <p:cTn id="124" dur="1" fill="hold">
                                          <p:stCondLst>
                                            <p:cond delay="0"/>
                                          </p:stCondLst>
                                        </p:cTn>
                                        <p:tgtEl>
                                          <p:spTgt spid="2138"/>
                                        </p:tgtEl>
                                        <p:attrNameLst>
                                          <p:attrName>style.visibility</p:attrName>
                                        </p:attrNameLst>
                                      </p:cBhvr>
                                      <p:to>
                                        <p:strVal val="visible"/>
                                      </p:to>
                                    </p:set>
                                  </p:childTnLst>
                                </p:cTn>
                              </p:par>
                              <p:par>
                                <p:cTn id="125" presetID="1" presetClass="entr" presetSubtype="0" fill="hold" nodeType="withEffect">
                                  <p:stCondLst>
                                    <p:cond delay="800"/>
                                  </p:stCondLst>
                                  <p:childTnLst>
                                    <p:set>
                                      <p:cBhvr>
                                        <p:cTn id="126" dur="1" fill="hold">
                                          <p:stCondLst>
                                            <p:cond delay="0"/>
                                          </p:stCondLst>
                                        </p:cTn>
                                        <p:tgtEl>
                                          <p:spTgt spid="2077"/>
                                        </p:tgtEl>
                                        <p:attrNameLst>
                                          <p:attrName>style.visibility</p:attrName>
                                        </p:attrNameLst>
                                      </p:cBhvr>
                                      <p:to>
                                        <p:strVal val="visible"/>
                                      </p:to>
                                    </p:set>
                                  </p:childTnLst>
                                </p:cTn>
                              </p:par>
                              <p:par>
                                <p:cTn id="127" presetID="1" presetClass="entr" presetSubtype="0" fill="hold" grpId="0" nodeType="withEffect">
                                  <p:stCondLst>
                                    <p:cond delay="800"/>
                                  </p:stCondLst>
                                  <p:childTnLst>
                                    <p:set>
                                      <p:cBhvr>
                                        <p:cTn id="128" dur="1" fill="hold">
                                          <p:stCondLst>
                                            <p:cond delay="0"/>
                                          </p:stCondLst>
                                        </p:cTn>
                                        <p:tgtEl>
                                          <p:spTgt spid="7"/>
                                        </p:tgtEl>
                                        <p:attrNameLst>
                                          <p:attrName>style.visibility</p:attrName>
                                        </p:attrNameLst>
                                      </p:cBhvr>
                                      <p:to>
                                        <p:strVal val="visible"/>
                                      </p:to>
                                    </p:set>
                                  </p:childTnLst>
                                </p:cTn>
                              </p:par>
                              <p:par>
                                <p:cTn id="129" presetID="1" presetClass="entr" presetSubtype="0" fill="hold" nodeType="withEffect">
                                  <p:stCondLst>
                                    <p:cond delay="1200"/>
                                  </p:stCondLst>
                                  <p:childTnLst>
                                    <p:set>
                                      <p:cBhvr>
                                        <p:cTn id="130" dur="1" fill="hold">
                                          <p:stCondLst>
                                            <p:cond delay="0"/>
                                          </p:stCondLst>
                                        </p:cTn>
                                        <p:tgtEl>
                                          <p:spTgt spid="2078"/>
                                        </p:tgtEl>
                                        <p:attrNameLst>
                                          <p:attrName>style.visibility</p:attrName>
                                        </p:attrNameLst>
                                      </p:cBhvr>
                                      <p:to>
                                        <p:strVal val="visible"/>
                                      </p:to>
                                    </p:set>
                                  </p:childTnLst>
                                </p:cTn>
                              </p:par>
                              <p:par>
                                <p:cTn id="131" presetID="1" presetClass="entr" presetSubtype="0" fill="hold" grpId="0" nodeType="withEffect">
                                  <p:stCondLst>
                                    <p:cond delay="1600"/>
                                  </p:stCondLst>
                                  <p:childTnLst>
                                    <p:set>
                                      <p:cBhvr>
                                        <p:cTn id="132" dur="1" fill="hold">
                                          <p:stCondLst>
                                            <p:cond delay="0"/>
                                          </p:stCondLst>
                                        </p:cTn>
                                        <p:tgtEl>
                                          <p:spTgt spid="2140"/>
                                        </p:tgtEl>
                                        <p:attrNameLst>
                                          <p:attrName>style.visibility</p:attrName>
                                        </p:attrNameLst>
                                      </p:cBhvr>
                                      <p:to>
                                        <p:strVal val="visible"/>
                                      </p:to>
                                    </p:set>
                                  </p:childTnLst>
                                </p:cTn>
                              </p:par>
                              <p:par>
                                <p:cTn id="133" presetID="1" presetClass="entr" presetSubtype="0" fill="hold" nodeType="withEffect">
                                  <p:stCondLst>
                                    <p:cond delay="1600"/>
                                  </p:stCondLst>
                                  <p:childTnLst>
                                    <p:set>
                                      <p:cBhvr>
                                        <p:cTn id="134" dur="1" fill="hold">
                                          <p:stCondLst>
                                            <p:cond delay="0"/>
                                          </p:stCondLst>
                                        </p:cTn>
                                        <p:tgtEl>
                                          <p:spTgt spid="2079"/>
                                        </p:tgtEl>
                                        <p:attrNameLst>
                                          <p:attrName>style.visibility</p:attrName>
                                        </p:attrNameLst>
                                      </p:cBhvr>
                                      <p:to>
                                        <p:strVal val="visible"/>
                                      </p:to>
                                    </p:set>
                                  </p:childTnLst>
                                </p:cTn>
                              </p:par>
                              <p:par>
                                <p:cTn id="135" presetID="1" presetClass="entr" presetSubtype="0" fill="hold" grpId="0" nodeType="withEffect">
                                  <p:stCondLst>
                                    <p:cond delay="1600"/>
                                  </p:stCondLst>
                                  <p:childTnLst>
                                    <p:set>
                                      <p:cBhvr>
                                        <p:cTn id="136" dur="1" fill="hold">
                                          <p:stCondLst>
                                            <p:cond delay="0"/>
                                          </p:stCondLst>
                                        </p:cTn>
                                        <p:tgtEl>
                                          <p:spTgt spid="9"/>
                                        </p:tgtEl>
                                        <p:attrNameLst>
                                          <p:attrName>style.visibility</p:attrName>
                                        </p:attrNameLst>
                                      </p:cBhvr>
                                      <p:to>
                                        <p:strVal val="visible"/>
                                      </p:to>
                                    </p:set>
                                  </p:childTnLst>
                                </p:cTn>
                              </p:par>
                              <p:par>
                                <p:cTn id="137" presetID="1" presetClass="entr" presetSubtype="0" fill="hold" nodeType="withEffect">
                                  <p:stCondLst>
                                    <p:cond delay="2000"/>
                                  </p:stCondLst>
                                  <p:childTnLst>
                                    <p:set>
                                      <p:cBhvr>
                                        <p:cTn id="138" dur="1" fill="hold">
                                          <p:stCondLst>
                                            <p:cond delay="0"/>
                                          </p:stCondLst>
                                        </p:cTn>
                                        <p:tgtEl>
                                          <p:spTgt spid="2080"/>
                                        </p:tgtEl>
                                        <p:attrNameLst>
                                          <p:attrName>style.visibility</p:attrName>
                                        </p:attrNameLst>
                                      </p:cBhvr>
                                      <p:to>
                                        <p:strVal val="visible"/>
                                      </p:to>
                                    </p:set>
                                  </p:childTnLst>
                                </p:cTn>
                              </p:par>
                              <p:par>
                                <p:cTn id="139" presetID="1" presetClass="entr" presetSubtype="0" fill="hold" grpId="0" nodeType="withEffect">
                                  <p:stCondLst>
                                    <p:cond delay="2400"/>
                                  </p:stCondLst>
                                  <p:childTnLst>
                                    <p:set>
                                      <p:cBhvr>
                                        <p:cTn id="140" dur="1" fill="hold">
                                          <p:stCondLst>
                                            <p:cond delay="0"/>
                                          </p:stCondLst>
                                        </p:cTn>
                                        <p:tgtEl>
                                          <p:spTgt spid="2142"/>
                                        </p:tgtEl>
                                        <p:attrNameLst>
                                          <p:attrName>style.visibility</p:attrName>
                                        </p:attrNameLst>
                                      </p:cBhvr>
                                      <p:to>
                                        <p:strVal val="visible"/>
                                      </p:to>
                                    </p:set>
                                  </p:childTnLst>
                                </p:cTn>
                              </p:par>
                              <p:par>
                                <p:cTn id="141" presetID="1" presetClass="entr" presetSubtype="0" fill="hold" grpId="0" nodeType="withEffect">
                                  <p:stCondLst>
                                    <p:cond delay="2400"/>
                                  </p:stCondLst>
                                  <p:childTnLst>
                                    <p:set>
                                      <p:cBhvr>
                                        <p:cTn id="142" dur="1" fill="hold">
                                          <p:stCondLst>
                                            <p:cond delay="0"/>
                                          </p:stCondLst>
                                        </p:cTn>
                                        <p:tgtEl>
                                          <p:spTgt spid="8"/>
                                        </p:tgtEl>
                                        <p:attrNameLst>
                                          <p:attrName>style.visibility</p:attrName>
                                        </p:attrNameLst>
                                      </p:cBhvr>
                                      <p:to>
                                        <p:strVal val="visible"/>
                                      </p:to>
                                    </p:set>
                                  </p:childTnLst>
                                </p:cTn>
                              </p:par>
                              <p:par>
                                <p:cTn id="143" presetID="1" presetClass="entr" presetSubtype="0" fill="hold" grpId="0" nodeType="withEffect">
                                  <p:stCondLst>
                                    <p:cond delay="2400"/>
                                  </p:stCondLst>
                                  <p:childTnLst>
                                    <p:set>
                                      <p:cBhvr>
                                        <p:cTn id="144" dur="1" fill="hold">
                                          <p:stCondLst>
                                            <p:cond delay="0"/>
                                          </p:stCondLst>
                                        </p:cTn>
                                        <p:tgtEl>
                                          <p:spTgt spid="2141"/>
                                        </p:tgtEl>
                                        <p:attrNameLst>
                                          <p:attrName>style.visibility</p:attrName>
                                        </p:attrNameLst>
                                      </p:cBhvr>
                                      <p:to>
                                        <p:strVal val="visible"/>
                                      </p:to>
                                    </p:set>
                                  </p:childTnLst>
                                </p:cTn>
                              </p:par>
                              <p:par>
                                <p:cTn id="145" presetID="1" presetClass="entr" presetSubtype="0" fill="hold" nodeType="withEffect">
                                  <p:stCondLst>
                                    <p:cond delay="2400"/>
                                  </p:stCondLst>
                                  <p:childTnLst>
                                    <p:set>
                                      <p:cBhvr>
                                        <p:cTn id="146" dur="1" fill="hold">
                                          <p:stCondLst>
                                            <p:cond delay="0"/>
                                          </p:stCondLst>
                                        </p:cTn>
                                        <p:tgtEl>
                                          <p:spTgt spid="2081"/>
                                        </p:tgtEl>
                                        <p:attrNameLst>
                                          <p:attrName>style.visibility</p:attrName>
                                        </p:attrNameLst>
                                      </p:cBhvr>
                                      <p:to>
                                        <p:strVal val="visible"/>
                                      </p:to>
                                    </p:set>
                                  </p:childTnLst>
                                </p:cTn>
                              </p:par>
                              <p:par>
                                <p:cTn id="147" presetID="1" presetClass="entr" presetSubtype="0" fill="hold" nodeType="withEffect">
                                  <p:stCondLst>
                                    <p:cond delay="2800"/>
                                  </p:stCondLst>
                                  <p:childTnLst>
                                    <p:set>
                                      <p:cBhvr>
                                        <p:cTn id="148" dur="1" fill="hold">
                                          <p:stCondLst>
                                            <p:cond delay="0"/>
                                          </p:stCondLst>
                                        </p:cTn>
                                        <p:tgtEl>
                                          <p:spTgt spid="208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0"/>
                                        </p:tgtEl>
                                        <p:attrNameLst>
                                          <p:attrName>style.visibility</p:attrName>
                                        </p:attrNameLst>
                                      </p:cBhvr>
                                      <p:to>
                                        <p:strVal val="visible"/>
                                      </p:to>
                                    </p:set>
                                    <p:animEffect transition="in" filter="fade">
                                      <p:cBhvr>
                                        <p:cTn id="153" dur="250"/>
                                        <p:tgtEl>
                                          <p:spTgt spid="10"/>
                                        </p:tgtEl>
                                      </p:cBhvr>
                                    </p:animEffect>
                                  </p:childTnLst>
                                </p:cTn>
                              </p:par>
                              <p:par>
                                <p:cTn id="154" presetID="10" presetClass="entr" presetSubtype="0" fill="hold" nodeType="withEffect">
                                  <p:stCondLst>
                                    <p:cond delay="0"/>
                                  </p:stCondLst>
                                  <p:childTnLst>
                                    <p:set>
                                      <p:cBhvr>
                                        <p:cTn id="155" dur="1" fill="hold">
                                          <p:stCondLst>
                                            <p:cond delay="0"/>
                                          </p:stCondLst>
                                        </p:cTn>
                                        <p:tgtEl>
                                          <p:spTgt spid="11"/>
                                        </p:tgtEl>
                                        <p:attrNameLst>
                                          <p:attrName>style.visibility</p:attrName>
                                        </p:attrNameLst>
                                      </p:cBhvr>
                                      <p:to>
                                        <p:strVal val="visible"/>
                                      </p:to>
                                    </p:set>
                                    <p:animEffect transition="in" filter="fade">
                                      <p:cBhvr>
                                        <p:cTn id="15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2136" grpId="0" animBg="1"/>
      <p:bldP spid="2137" grpId="0" animBg="1"/>
      <p:bldP spid="2138" grpId="0" animBg="1"/>
      <p:bldP spid="2139" grpId="0" animBg="1"/>
      <p:bldP spid="2140" grpId="0" animBg="1"/>
      <p:bldP spid="2141" grpId="0" animBg="1"/>
      <p:bldP spid="2142" grpId="0" animBg="1"/>
      <p:bldP spid="2071" grpId="0" animBg="1"/>
      <p:bldP spid="2072" grpId="0" animBg="1"/>
      <p:bldP spid="2086" grpId="0" animBg="1"/>
      <p:bldP spid="2087" grpId="0" animBg="1"/>
      <p:bldP spid="2133" grpId="0" animBg="1"/>
      <p:bldP spid="2135" grpId="0" animBg="1"/>
      <p:bldP spid="10" grpId="0" animBg="1"/>
      <p:bldP spid="17" grpId="0" animBg="1"/>
      <p:bldP spid="18" grpId="0" animBg="1"/>
      <p:bldP spid="19" grpId="0" animBg="1"/>
      <p:bldP spid="21" grpId="0" animBg="1"/>
      <p:bldP spid="22"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588,6764"/>
  <p:tag name="ORIGINALWIDTH" val="1136,858"/>
  <p:tag name="OUTPUTTYPE" val="PNG"/>
  <p:tag name="IGUANATEXVERSION" val="161"/>
  <p:tag name="LATEXADDIN" val="\documentclass{article}&#10;\usepackage{amsmath}&#10;\usepackage{amsfonts}&#10;\pagestyle{empty}&#10;\begin{document}&#10;&#10;\begin{itemize}&#10;\item $t \in \mathbb{R}$&#10;\item $x = \begin{bmatrix}q &amp; \dot{q} \end{bmatrix} ^\top \in \mathbb{R}^{2n}$&#10;\item $u \in \mathbb{R}^m$&#10;\end{itemize}&#10;&#10;&#10;\end{document}"/>
  <p:tag name="IGUANATEXSIZE" val="20"/>
  <p:tag name="IGUANATEXCURSOR" val="66"/>
  <p:tag name="TRANSPARENCY" val="Vero"/>
  <p:tag name="LATEXENGINEID" val="0"/>
  <p:tag name="TEMPFOLDER" val="c:\temp\"/>
  <p:tag name="LATEXFORMHEIGHT" val="320"/>
  <p:tag name="LATEXFORMWIDTH" val="385"/>
  <p:tag name="LATEXFORMWRAP" val="V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3,9595"/>
  <p:tag name="OUTPUTTYPE" val="PNG"/>
  <p:tag name="IGUANATEXVERSION" val="161"/>
  <p:tag name="LATEXADDIN" val="\documentclass{article}&#10;\usepackage{amsmath}&#10;\pagestyle{empty}&#10;\begin{document}&#10;&#10;$u(x, t)$&#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53,24331"/>
  <p:tag name="OUTPUTTYPE" val="PNG"/>
  <p:tag name="IGUANATEXVERSION" val="161"/>
  <p:tag name="LATEXADDIN" val="\documentclass{article}&#10;\usepackage{amsmath}&#10;\pagestyle{empty}&#10;\begin{document}&#10;&#10;$0$&#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u^0$&#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81,2391"/>
  <p:tag name="ORIGINALWIDTH" val="960,6639"/>
  <p:tag name="OUTPUTTYPE" val="PNG"/>
  <p:tag name="IGUANATEXVERSION" val="161"/>
  <p:tag name="LATEXADDIN" val="\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pagestyle{empty}&#10;\begin{document}&#10;&#10;&#10;\begin{algorithm}[H]&#10;        \caption{Receding-horizon control}&#10;        \label{alg:rh}&#10;        \setstretch{1.1}&#10;        Initialize $U_{\text{init}} = \{0\}_{i=0}^{N-1}$\;&#10;&#10;        \Repeat{termination condition} {&#10;            Measure the current state $x$\;&#10;            Perform a DDP iteration $U^\star = \textit{ddp}(x, U_{\text{init}})$\;&#10;            Apply the first control input $u^{\star,0}$ to the system\;&#10;            Set $U_{\text{init}} = \{u^{\star,i}\}_{i=1}^{N-1}$\;&#10;            Append $\{u^{\star,N}\}$ to $U_{\text{init}}$\;&#10;        }&#10;    \end{algorithm}&#10;&#10;&#10;&#10;\end{document}"/>
  <p:tag name="IGUANATEXSIZE" val="20"/>
  <p:tag name="IGUANATEXCURSOR" val="1052"/>
  <p:tag name="TRANSPARENCY" val="Vero"/>
  <p:tag name="LATEXENGINEID" val="0"/>
  <p:tag name="TEMPFOLDER" val="c:\temp\"/>
  <p:tag name="LATEXFORMHEIGHT" val="320"/>
  <p:tag name="LATEXFORMWIDTH" val="385"/>
  <p:tag name="LATEXFORMWRAP" val="Vero"/>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492,0048"/>
  <p:tag name="ORIGINALWIDTH" val="960,6639"/>
  <p:tag name="OUTPUTTYPE" val="PNG"/>
  <p:tag name="IGUANATEXVERSION" val="161"/>
  <p:tag name="LATEXADDIN" val="\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DDP iteration (\textit{ddp})}&#10;        \label{alg:ddp}&#10;        \setstretch{1.1}&#10;        \KwData{$x^0$, $U_{\text{init}} = \{u_{\text{init}}^i\}_{i=0}^{N-1}$}&#10;        \KwResult{$U^\star = \{u^{\star,i}\}_{i=0}^{N-1}$}&#10;        Initialize $U = U_{\text{init}}$\;&#10;    &#10;        \Repeat{$\alpha \approx 0$} {&#10;            Compute the cost $J$\;&#10;            Perform a backward sweep $G = \textit{bwd}(x^0, U)$\;&#10;    &#10;            Reset $\alpha$\;&#10;            \Repeat{$\alpha \approx 0 \lor J' &lt; J$}{&#10;                Perform a forward sweep $U^\prime = \textit{fwd}(x^0, U, G, \alpha)$\;&#10;                Compute the cost $J^\prime$ with $U^\prime$\;&#10;                Halve $\alpha$\;&#10;            }&#10;            Set $U = U^\prime$\;&#10;        }&#10;        Set $U^\star = U$\;&#10;    \end{algorithm}&#10;&#10;&#10;\end{document}"/>
  <p:tag name="IGUANATEXSIZE" val="20"/>
  <p:tag name="IGUANATEXCURSOR" val="1350"/>
  <p:tag name="TRANSPARENCY" val="Vero"/>
  <p:tag name="LATEXENGINEID" val="0"/>
  <p:tag name="TEMPFOLDER" val="c:\temp\"/>
  <p:tag name="LATEXFORMHEIGHT" val="320"/>
  <p:tag name="LATEXFORMWIDTH" val="385"/>
  <p:tag name="LATEXFORMWRAP" val="Vero"/>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92,0048"/>
  <p:tag name="ORIGINALWIDTH" val="960,6639"/>
  <p:tag name="OUTPUTTYPE" val="PNG"/>
  <p:tag name="IGUANATEXVERSION" val="161"/>
  <p:tag name="LATEXADDIN" val="\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DDP iteration (\textit{ddp})}&#10;        \label{alg:ddp}&#10;        \setstretch{1.1}&#10;        \KwData{$x^0$, $U_{\text{init}} = \{u_{\text{init}}^i\}_{i=0}^{N-1}$}&#10;        \KwResult{$U^\star = \{u^{\star,i}\}_{i=0}^{N-1}$}&#10;        Initialize $U = U_{\text{init}}$\;&#10;    &#10;        \Repeat{$\alpha \approx 0$} {&#10;            Compute the cost $J$\;&#10;            Perform a backward sweep $G = \textit{bwd}(x^0, U)$\;&#10;    &#10;            Reset $\alpha$\;&#10;            \Repeat{$\alpha \approx 0 \lor J' &lt; J$}{&#10;                Perform a forward sweep $U^\prime = \textit{fwd}(x^0, U, G, \alpha)$\;&#10;                Compute the cost $J^\prime$ with $U^\prime$\;&#10;                Halve $\alpha$\;&#10;            }&#10;            Set $U = U^\prime$\;&#10;        }&#10;        Set $U^\star = U$\;&#10;    \end{algorithm}&#10;&#10;&#10;\end{document}"/>
  <p:tag name="IGUANATEXSIZE" val="20"/>
  <p:tag name="IGUANATEXCURSOR" val="1350"/>
  <p:tag name="TRANSPARENCY" val="Vero"/>
  <p:tag name="LATEXENGINEID" val="0"/>
  <p:tag name="TEMPFOLDER" val="c:\temp\"/>
  <p:tag name="LATEXFORMHEIGHT" val="320"/>
  <p:tag name="LATEXFORMWIDTH" val="385"/>
  <p:tag name="LATEXFORMWRAP" val="Vero"/>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92,0048"/>
  <p:tag name="ORIGINALWIDTH" val="960,6639"/>
  <p:tag name="OUTPUTTYPE" val="PNG"/>
  <p:tag name="IGUANATEXVERSION" val="161"/>
  <p:tag name="LATEXADDIN" val="\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DDP iteration (\textit{ddp})}&#10;        \label{alg:ddp}&#10;        \setstretch{1.1}&#10;        \KwData{$x^0$, $U_{\text{init}} = \{u_{\text{init}}^i\}_{i=0}^{N-1}$}&#10;        \KwResult{$U^\star = \{u^{\star,i}\}_{i=0}^{N-1}$}&#10;        Initialize $U = U_{\text{init}}$\;&#10;    &#10;        \Repeat{$\alpha \approx 0$} {&#10;            Compute the cost $J$\;&#10;            Perform a backward sweep $G = \textit{bwd}(x^0, U)$\;&#10;    &#10;            Reset $\alpha$\;&#10;            \Repeat{$\alpha \approx 0 \lor J' &lt; J$}{&#10;                Perform a forward sweep $U^\prime = \textit{fwd}(x^0, U, G, \alpha)$\;&#10;                Compute the cost $J^\prime$ with $U^\prime$\;&#10;                Halve $\alpha$\;&#10;            }&#10;            Set $U = U^\prime$\;&#10;        }&#10;        Set $U^\star = U$\;&#10;    \end{algorithm}&#10;&#10;&#10;\end{document}"/>
  <p:tag name="IGUANATEXSIZE" val="20"/>
  <p:tag name="IGUANATEXCURSOR" val="1350"/>
  <p:tag name="TRANSPARENCY" val="Vero"/>
  <p:tag name="LATEXENGINEID" val="0"/>
  <p:tag name="TEMPFOLDER" val="c:\temp\"/>
  <p:tag name="LATEXFORMHEIGHT" val="320"/>
  <p:tag name="LATEXFORMWIDTH" val="385"/>
  <p:tag name="LATEXFORMWRAP" val="Vero"/>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89,7483"/>
  <p:tag name="ORIGINALWIDTH" val="960,6639"/>
  <p:tag name="OUTPUTTYPE" val="PNG"/>
  <p:tag name="IGUANATEXVERSION" val="161"/>
  <p:tag name="LATEXADDIN" val="\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pagestyle{empty}&#10;\begin{document}&#10;&#10;&#10;\begin{algorithm}[H]&#10;        \caption{Forward sweep (\textit{fwd})}&#10;        \label{alg:fwd}&#10;        \setstretch{1.1}&#10;        \KwData{$x^0$, $\overline{U} = \{\overline{u}^i\}_{i=0}^{N-1}$, \\ $G = \{(k^i, K^i)\}_{i=0}^{N-1}$, $\alpha$}&#10;        \KwResult{$U = \{u^i\}_{i=0}^{N-1}$}&#10;&#10;        Compute $\overline{X} = \{\overline{x}^i\}_{i=0}^{N}$\;&#10;&#10;        \For{$i = 0, \dots, N-1$} {&#10;            Compute $u^i$\;&#10;            Constrain $u^i$\;&#10;            Compute $x^{i+1}$\;&#10;        }&#10;    \end{algorithm}&#10;&#10;&#10;&#10;\end{document}"/>
  <p:tag name="IGUANATEXSIZE" val="20"/>
  <p:tag name="IGUANATEXCURSOR" val="987"/>
  <p:tag name="TRANSPARENCY" val="Vero"/>
  <p:tag name="LATEXENGINEID" val="0"/>
  <p:tag name="TEMPFOLDER" val="c:\temp\"/>
  <p:tag name="LATEXFORMHEIGHT" val="320"/>
  <p:tag name="LATEXFORMWIDTH" val="385"/>
  <p:tag name="LATEXFORMWRAP" val="Vero"/>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348,658"/>
  <p:tag name="ORIGINALWIDTH" val="960,6639"/>
  <p:tag name="OUTPUTTYPE" val="PNG"/>
  <p:tag name="IGUANATEXVERSION" val="161"/>
  <p:tag name="LATEXADDIN" val="\documentclass{article}&#10;\usepackage{amsmath}&#10;\usepackage{multicol}&#10;\usepackage{hyperref}&#10;\usepackage{geometry}&#10;\usepackage[sorting=none]{biblatex}&#10;\usepackage{titlesec}&#10;\usepackage{float}&#10;\usepackage{amsmath}&#10;\usepackage{amssymb}&#10;\usepackage{graphicx}&#10;\usepackage{tikz}&#10;\usepackage{booktabs}&#10;\usepackage{siunitx}&#10;\usepackage{mathtools}&#10;\usepackage[linesnumbered,ruled,vlined]{algorithm2e}&#10;% \usepackage{bbm}&#10;\usepackage{setspace}&#10;\usepackage[linesnumbered,ruled,vlined]{algorithm2e}&#10;\pagestyle{empty}&#10;\begin{document}&#10;&#10;\begin{algorithm}[H]&#10;        \caption{Backward sweep (\textit{bwd})}&#10;        \setstretch{1.1}&#10;        \KwData{$x^0$, $U = \{u^i\}_{i=0}^{N-1}$}&#10;        \KwResult{$G = \{(k^i, K^i)\}_{i=0}^{N-1}$}&#10;&#10;        Compute $X = \{x^i\}_{i=0}^{N}$\;&#10;        Compute $V^\prime_x = l_{f, x}(x^N)$ and $V^\prime_{xx} = l_{f, xx}(x^N)$\;&#10;&#10;        \For{$i = N-1, \dots, 0$} {&#10;            Compute $Q_u$, $Q_x$, $Q_{xx}$, $Q_{uu}$ and $Q_{xu}$\;&#10;            If necessary, regularize $Q_{uu}$\;&#10;            Compute $k^i$ and $K^i$\;&#10;            Compute $V_x$ and $V_{xx}$\;&#10;            Set $V'_x = V_x$ and $V'_{xx} = V_{xx}$\;&#10;        }&#10;\end{algorithm}&#10;&#10;&#10;\end{document}"/>
  <p:tag name="IGUANATEXSIZE" val="20"/>
  <p:tag name="IGUANATEXCURSOR" val="0"/>
  <p:tag name="TRANSPARENCY" val="Vero"/>
  <p:tag name="LATEXENGINEID" val="0"/>
  <p:tag name="TEMPFOLDER" val="c:\temp\"/>
  <p:tag name="LATEXFORMHEIGHT" val="320"/>
  <p:tag name="LATEXFORMWIDTH" val="385"/>
  <p:tag name="LATEXFORMWRAP" val="Vero"/>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66,517"/>
  <p:tag name="OUTPUTTYPE" val="PNG"/>
  <p:tag name="IGUANATEXVERSION" val="161"/>
  <p:tag name="LATEXADDIN" val="\documentclass{article}&#10;\usepackage{amsmath}&#10;\pagestyle{empty}&#10;\begin{document}&#10;&#10;$M(q) \ddot{q} + B \dot{q} + c(q, \dot{q}) + e(q) = u=$&#10;&#10;&#10;\end{document}"/>
  <p:tag name="IGUANATEXSIZE" val="20"/>
  <p:tag name="IGUANATEXCURSOR" val="135"/>
  <p:tag name="TRANSPARENCY" val="Vero"/>
  <p:tag name="LATEXENGINEID" val="0"/>
  <p:tag name="TEMPFOLDER" val="c:\temp\"/>
  <p:tag name="LATEXFORMHEIGHT" val="320"/>
  <p:tag name="LATEXFORMWIDTH" val="385"/>
  <p:tag name="LATEXFORMWRAP" val="Vero"/>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56,618"/>
  <p:tag name="OUTPUTTYPE" val="PNG"/>
  <p:tag name="IGUANATEXVERSION" val="161"/>
  <p:tag name="LATEXADDIN" val="\documentclass{article}&#10;\usepackage{amsmath}&#10;\pagestyle{empty}&#10;\begin{document}&#10;&#10;$\left(q(t), \dot{q}(t)\right) \to \left(q^{\star}, 0\right)$&#10;&#10;&#10;\end{document}"/>
  <p:tag name="IGUANATEXSIZE" val="20"/>
  <p:tag name="IGUANATEXCURSOR" val="141"/>
  <p:tag name="TRANSPARENCY" val="Vero"/>
  <p:tag name="LATEXENGINEID" val="0"/>
  <p:tag name="TEMPFOLDER" val="c:\temp\"/>
  <p:tag name="LATEXFORMHEIGHT" val="320"/>
  <p:tag name="LATEXFORMWIDTH" val="385"/>
  <p:tag name="LATEXFORMWRAP" val="Vero"/>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592,4259"/>
  <p:tag name="OUTPUTTYPE" val="PNG"/>
  <p:tag name="IGUANATEXVERSION" val="161"/>
  <p:tag name="LATEXADDIN" val="\documentclass{article}&#10;\usepackage{amsmath}&#10;\pagestyle{empty}&#10;\begin{document}&#10;&#10;$\begin{cases} \begin{bmatrix}u_1 &amp; 0\end{bmatrix}^\top \\ \begin{bmatrix}0 &amp; u_2\end{bmatrix}^\top\end{cases}$&#10;&#10;&#10;\end{document}"/>
  <p:tag name="IGUANATEXSIZE" val="20"/>
  <p:tag name="IGUANATEXCURSOR" val="180"/>
  <p:tag name="TRANSPARENCY" val="Vero"/>
  <p:tag name="LATEXENGINEID" val="0"/>
  <p:tag name="TEMPFOLDER" val="c:\temp\"/>
  <p:tag name="LATEXFORMHEIGHT" val="320"/>
  <p:tag name="LATEXFORMWIDTH" val="385"/>
  <p:tag name="LATEXFORMWRAP" val="Vero"/>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9,6888"/>
  <p:tag name="OUTPUTTYPE" val="PNG"/>
  <p:tag name="IGUANATEXVERSION" val="161"/>
  <p:tag name="LATEXADDIN" val="\documentclass{article}&#10;\usepackage{amsmath}&#10;\pagestyle{empty}&#10;\begin{document}&#10;&#10;$q_{dd} = \begin{bmatrix} 0 \\ 0 \end{bmatrix}$&#10;&#10;&#10;\end{document}"/>
  <p:tag name="IGUANATEXSIZE" val="20"/>
  <p:tag name="IGUANATEXCURSOR" val="108"/>
  <p:tag name="TRANSPARENCY" val="Vero"/>
  <p:tag name="LATEXENGINEID" val="0"/>
  <p:tag name="TEMPFOLDER" val="c:\temp\"/>
  <p:tag name="LATEXFORMHEIGHT" val="320"/>
  <p:tag name="LATEXFORMWIDTH" val="385"/>
  <p:tag name="LATEXFORMWRAP" val="Vero"/>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90,364"/>
  <p:tag name="OUTPUTTYPE" val="PNG"/>
  <p:tag name="IGUANATEXVERSION" val="161"/>
  <p:tag name="LATEXADDIN" val="\documentclass{article}&#10;\usepackage{amsmath}&#10;\pagestyle{empty}&#10;\begin{document}&#10;&#10;$u \in \mathcal{U} = [u_{\text{min}}, u_{\text{max}}]$&#10;&#10;&#10;\end{document}"/>
  <p:tag name="IGUANATEXSIZE" val="20"/>
  <p:tag name="IGUANATEXCURSOR" val="134"/>
  <p:tag name="TRANSPARENCY" val="Vero"/>
  <p:tag name="LATEXENGINEID" val="0"/>
  <p:tag name="TEMPFOLDER" val="c:\temp\"/>
  <p:tag name="LATEXFORMHEIGHT" val="320"/>
  <p:tag name="LATEXFORMWIDTH" val="385"/>
  <p:tag name="LATEXFORMWRAP" val="Vero"/>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16,6854"/>
  <p:tag name="OUTPUTTYPE" val="PNG"/>
  <p:tag name="IGUANATEXVERSION" val="161"/>
  <p:tag name="LATEXADDIN" val="\documentclass{article}&#10;\usepackage{amsmath}&#10;\pagestyle{empty}&#10;\begin{document}&#10;&#10;$q_{uu} = \begin{bmatrix} \pi \\ 0 \end{bmatrix}$&#10;&#10;&#10;\end{document}"/>
  <p:tag name="IGUANATEXSIZE" val="20"/>
  <p:tag name="IGUANATEXCURSOR" val="129"/>
  <p:tag name="TRANSPARENCY" val="Vero"/>
  <p:tag name="LATEXENGINEID" val="0"/>
  <p:tag name="TEMPFOLDER" val="c:\temp\"/>
  <p:tag name="LATEXFORMHEIGHT" val="320"/>
  <p:tag name="LATEXFORMWIDTH" val="385"/>
  <p:tag name="LATEXFORMWRAP" val="Vero"/>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853,3933"/>
  <p:tag name="OUTPUTTYPE" val="PNG"/>
  <p:tag name="IGUANATEXVERSION" val="161"/>
  <p:tag name="LATEXADDIN" val="\documentclass{article}&#10;\usepackage{amsmath}&#10;\pagestyle{empty}&#10;\begin{document}&#10;&#10;\begin{equation*}&#10;    x = \begin{bmatrix} x_1 \\ x_2 \\ x_3 \\ x_4 \end{bmatrix} = \begin{bmatrix} q \\ \dot{q} \end{bmatrix}&#10;\end{equation*}&#10;&#10;&#10;\end{document}"/>
  <p:tag name="IGUANATEXSIZE" val="20"/>
  <p:tag name="IGUANATEXCURSOR" val="206"/>
  <p:tag name="TRANSPARENCY" val="Vero"/>
  <p:tag name="LATEXENGINEID" val="0"/>
  <p:tag name="TEMPFOLDER" val="c:\temp\"/>
  <p:tag name="LATEXFORMHEIGHT" val="320"/>
  <p:tag name="LATEXFORMWIDTH" val="385"/>
  <p:tag name="LATEXFORMWRAP" val="Vero"/>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2746,906"/>
  <p:tag name="OUTPUTTYPE" val="PNG"/>
  <p:tag name="IGUANATEXVERSION" val="161"/>
  <p:tag name="LATEXADDIN" val="\documentclass{article}&#10;\usepackage{amsmath}&#10;\pagestyle{empty}&#10;\begin{document}&#10;&#10;\begin{equation*}&#10;    f(x, u) = \begin{bmatrix} x_3 \\ x_4 \\ M^{-1}(x)\left(-B\begin{bmatrix}x_3 \\ x_4\end{bmatrix} - c(x) - e(x) + u\right) \end{bmatrix}&#10;\end{equation*}&#10;&#10;&#10;\end{document}"/>
  <p:tag name="IGUANATEXSIZE" val="20"/>
  <p:tag name="IGUANATEXCURSOR" val="237"/>
  <p:tag name="TRANSPARENCY" val="Vero"/>
  <p:tag name="LATEXENGINEID" val="0"/>
  <p:tag name="TEMPFOLDER" val="c:\temp\"/>
  <p:tag name="LATEXFORMHEIGHT" val="320"/>
  <p:tag name="LATEXFORMWIDTH" val="385"/>
  <p:tag name="LATEXFORMWRAP" val="Vero"/>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366,329"/>
  <p:tag name="OUTPUTTYPE" val="PNG"/>
  <p:tag name="IGUANATEXVERSION" val="161"/>
  <p:tag name="LATEXADDIN" val="\documentclass{article}&#10;\usepackage{amsmath}&#10;\pagestyle{empty}&#10;\begin{document}&#10;&#10;&#10;    $x_0 = \begin{bmatrix} q_{dd} \\ 0 \\ 0 \end{bmatrix} \quad x^* = \begin{bmatrix} q_{uu} \\ 0 \\ 0 \end{bmatrix}$&#10;&#10;&#10;\end{document}"/>
  <p:tag name="IGUANATEXSIZE" val="20"/>
  <p:tag name="IGUANATEXCURSOR" val="146"/>
  <p:tag name="TRANSPARENCY" val="Vero"/>
  <p:tag name="LATEXENGINEID" val="0"/>
  <p:tag name="TEMPFOLDER" val="c:\temp\"/>
  <p:tag name="LATEXFORMHEIGHT" val="320"/>
  <p:tag name="LATEXFORMWIDTH" val="385"/>
  <p:tag name="LATEXFORMWRAP" val="Vero"/>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55,4556"/>
  <p:tag name="ORIGINALWIDTH" val="2044,244"/>
  <p:tag name="OUTPUTTYPE" val="PNG"/>
  <p:tag name="IGUANATEXVERSION" val="161"/>
  <p:tag name="LATEXADDIN" val="\documentclass{article}&#10;\usepackage{amsmath}&#10;\pagestyle{empty}&#10;\begin{document}&#10;&#10;&#10;\begin{gather*}&#10;    l(x,u) = (x-x^*)^\top P (x-x^*) + u^\top R u \\&#10;    l_f(x) = (x-x^*)^\top P^N (x-x^*)&#10;\end{gather*}&#10;&#10;\end{document}"/>
  <p:tag name="IGUANATEXSIZE" val="20"/>
  <p:tag name="IGUANATEXCURSOR" val="187"/>
  <p:tag name="TRANSPARENCY" val="Vero"/>
  <p:tag name="LATEXENGINEID" val="0"/>
  <p:tag name="TEMPFOLDER" val="c:\temp\"/>
  <p:tag name="LATEXFORMHEIGHT" val="320"/>
  <p:tag name="LATEXFORMWIDTH" val="385"/>
  <p:tag name="LATEXFORMWRAP" val="Vero"/>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63,7046"/>
  <p:tag name="ORIGINALWIDTH" val="4086,989"/>
  <p:tag name="OUTPUTTYPE" val="PNG"/>
  <p:tag name="IGUANATEXVERSION" val="161"/>
  <p:tag name="LATEXADDIN" val="\documentclass{article}&#10;\usepackage{amsmath}&#10;\pagestyle{empty}&#10;\begin{document}&#10;&#10;&#10;\begin{gather*}&#10;    J(x^0, U) = \sum_{i=0}^{N-1} (x^i-x^*)^\top P^i (x^i-x^*) + u^{i\top} R u^i +(x^N-x^*)^\top P^N (x^N-x^*)&#10;\end{gather*}&#10;&#10;\end{document}"/>
  <p:tag name="IGUANATEXSIZE" val="20"/>
  <p:tag name="IGUANATEXCURSOR" val="207"/>
  <p:tag name="TRANSPARENCY" val="Vero"/>
  <p:tag name="LATEXENGINEID" val="0"/>
  <p:tag name="TEMPFOLDER" val="c:\temp\"/>
  <p:tag name="LATEXFORMHEIGHT" val="320"/>
  <p:tag name="LATEXFORMWIDTH" val="385"/>
  <p:tag name="LATEXFORMWRAP" val="Vero"/>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39,033"/>
  <p:tag name="OUTPUTTYPE" val="PNG"/>
  <p:tag name="IGUANATEXVERSION" val="161"/>
  <p:tag name="LATEXADDIN" val="\documentclass{article}&#10;\usepackage{amsmath}&#10;\pagestyle{empty}&#10;\begin{document}&#10;&#10;$M(q) \ddot{q} + B \dot{q} + c(q, \dot{q}) + e(q) = u$&#10;&#10;&#10;\end{document}"/>
  <p:tag name="IGUANATEXSIZE" val="20"/>
  <p:tag name="IGUANATEXCURSOR" val="134"/>
  <p:tag name="TRANSPARENCY" val="Vero"/>
  <p:tag name="LATEXENGINEID" val="0"/>
  <p:tag name="TEMPFOLDER" val="c:\temp\"/>
  <p:tag name="LATEXFORMHEIGHT" val="320"/>
  <p:tag name="LATEXFORMWIDTH" val="385"/>
  <p:tag name="LATEXFORMWRAP" val="Vero"/>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836,52"/>
  <p:tag name="OUTPUTTYPE" val="PNG"/>
  <p:tag name="IGUANATEXVERSION" val="161"/>
  <p:tag name="LATEXADDIN" val="\documentclass{article}&#10;\usepackage{amsmath}&#10;\pagestyle{empty}&#10;\begin{document}&#10;&#10;&#10;\begin{equation*}&#10;    x^{i+1} = F(x^i, u^i) = x^i + T f(x^i, u^i) \label{eq:dyn}&#10;\end{equation*}&#10;&#10;\end{document}"/>
  <p:tag name="IGUANATEXSIZE" val="20"/>
  <p:tag name="IGUANATEXCURSOR" val="148"/>
  <p:tag name="TRANSPARENCY" val="Vero"/>
  <p:tag name="LATEXENGINEID" val="0"/>
  <p:tag name="TEMPFOLDER" val="c:\temp\"/>
  <p:tag name="LATEXFORMHEIGHT" val="320"/>
  <p:tag name="LATEXFORMWIDTH" val="385"/>
  <p:tag name="LATEXFORMWRAP" val="Vero"/>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87,102"/>
  <p:tag name="OUTPUTTYPE" val="PNG"/>
  <p:tag name="IGUANATEXVERSION" val="161"/>
  <p:tag name="LATEXADDIN" val="\documentclass{article}&#10;\usepackage{amsmath}&#10;\pagestyle{empty}&#10;\begin{document}&#10;&#10;$q_{uu} = \begin{bmatrix} \pi \\ 0 \end{bmatrix} \quad q_{dd} = \begin{bmatrix} 0 \\ 0 \end{bmatrix}$&#10;&#10;&#10;\end{document}"/>
  <p:tag name="IGUANATEXSIZE" val="20"/>
  <p:tag name="IGUANATEXCURSOR" val="181"/>
  <p:tag name="TRANSPARENCY" val="Vero"/>
  <p:tag name="LATEXENGINEID" val="0"/>
  <p:tag name="TEMPFOLDER" val="c:\temp\"/>
  <p:tag name="LATEXFORMHEIGHT" val="320"/>
  <p:tag name="LATEXFORMWIDTH" val="385"/>
  <p:tag name="LATEXFORMWRAP" val="Vero"/>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6,862"/>
  <p:tag name="OUTPUTTYPE" val="PNG"/>
  <p:tag name="IGUANATEXVERSION" val="161"/>
  <p:tag name="LATEXADDIN" val="\documentclass{article}&#10;\usepackage{amsmath}&#10;\pagestyle{empty}&#10;\begin{document}&#10;&#10;$u_1 \in \mathcal{U} = [-5, 5] \; \text{Nm}$&#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6,862"/>
  <p:tag name="OUTPUTTYPE" val="PNG"/>
  <p:tag name="IGUANATEXVERSION" val="161"/>
  <p:tag name="LATEXADDIN" val="\documentclass{article}&#10;\usepackage{amsmath}&#10;\pagestyle{empty}&#10;\begin{document}&#10;&#10;$u_1 \in \mathcal{U} = [-5, 5] \; \text{Nm}$&#10;&#10;&#10;\end{document}"/>
  <p:tag name="IGUANATEXSIZE" val="20"/>
  <p:tag name="IGUANATEXCURSOR" val="0"/>
  <p:tag name="TRANSPARENCY" val="Vero"/>
  <p:tag name="LATEXENGINEID" val="0"/>
  <p:tag name="TEMPFOLDER" val="c:\temp\"/>
  <p:tag name="LATEXFORMHEIGHT" val="320"/>
  <p:tag name="LATEXFORMWIDTH" val="385"/>
  <p:tag name="LATEXFORMWRAP" val="Vero"/>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6,862"/>
  <p:tag name="OUTPUTTYPE" val="PNG"/>
  <p:tag name="IGUANATEXVERSION" val="161"/>
  <p:tag name="LATEXADDIN" val="\documentclass{article}&#10;\usepackage{amsmath}&#10;\pagestyle{empty}&#10;\begin{document}&#10;&#10;$u_1 \in \mathcal{U} = [-5, 5] \; \text{Nm}$&#10;&#10;&#10;\end{document}"/>
  <p:tag name="IGUANATEXSIZE" val="20"/>
  <p:tag name="IGUANATEXCURSOR" val="142"/>
  <p:tag name="TRANSPARENCY" val="Vero"/>
  <p:tag name="LATEXENGINEID" val="0"/>
  <p:tag name="TEMPFOLDER" val="c:\temp\"/>
  <p:tag name="LATEXFORMHEIGHT" val="320"/>
  <p:tag name="LATEXFORMWIDTH" val="385"/>
  <p:tag name="LATEXFORMWRAP" val="Vero"/>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1,087"/>
  <p:tag name="OUTPUTTYPE" val="PNG"/>
  <p:tag name="IGUANATEXVERSION" val="161"/>
  <p:tag name="LATEXADDIN" val="\documentclass{article}&#10;\usepackage{amsmath}&#10;\pagestyle{empty}&#10;\begin{document}&#10;&#10;$u_2 \in \mathcal{U} = [-3.5, 3.5] \; \text{Nm}$&#10;&#10;&#10;\end{document}"/>
  <p:tag name="IGUANATEXSIZE" val="20"/>
  <p:tag name="IGUANATEXCURSOR" val="0"/>
  <p:tag name="TRANSPARENCY" val="Vero"/>
  <p:tag name="LATEXENGINEID" val="0"/>
  <p:tag name="TEMPFOLDER" val="c:\temp\"/>
  <p:tag name="LATEXFORMHEIGHT" val="320"/>
  <p:tag name="LATEXFORMWIDTH" val="385"/>
  <p:tag name="LATEXFORMWRAP" val="Vero"/>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1,087"/>
  <p:tag name="OUTPUTTYPE" val="PNG"/>
  <p:tag name="IGUANATEXVERSION" val="161"/>
  <p:tag name="LATEXADDIN" val="\documentclass{article}&#10;\usepackage{amsmath}&#10;\pagestyle{empty}&#10;\begin{document}&#10;&#10;$u_2 \in \mathcal{U} = [-3.5, 3.5] \; \text{Nm}$&#10;&#10;&#10;\end{document}"/>
  <p:tag name="IGUANATEXSIZE" val="20"/>
  <p:tag name="IGUANATEXCURSOR" val="146"/>
  <p:tag name="TRANSPARENCY" val="Vero"/>
  <p:tag name="LATEXENGINEID" val="0"/>
  <p:tag name="TEMPFOLDER" val="c:\temp\"/>
  <p:tag name="LATEXFORMHEIGHT" val="320"/>
  <p:tag name="LATEXFORMWIDTH" val="385"/>
  <p:tag name="LATEXFORMWRAP" val="Vero"/>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1,087"/>
  <p:tag name="OUTPUTTYPE" val="PNG"/>
  <p:tag name="IGUANATEXVERSION" val="161"/>
  <p:tag name="LATEXADDIN" val="\documentclass{article}&#10;\usepackage{amsmath}&#10;\pagestyle{empty}&#10;\begin{document}&#10;&#10;$u_2 \in \mathcal{U} = [-3.5, 3.5] \; \text{Nm}$&#10;&#10;&#10;\end{document}"/>
  <p:tag name="IGUANATEXSIZE" val="20"/>
  <p:tag name="IGUANATEXCURSOR" val="146"/>
  <p:tag name="TRANSPARENCY" val="Vero"/>
  <p:tag name="LATEXENGINEID" val="0"/>
  <p:tag name="TEMPFOLDER" val="c:\temp\"/>
  <p:tag name="LATEXFORMHEIGHT" val="320"/>
  <p:tag name="LATEXFORMWIDTH" val="385"/>
  <p:tag name="LATEXFORMWRAP" val="Vero"/>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564,6794"/>
  <p:tag name="ORIGINALWIDTH" val="2322,46"/>
  <p:tag name="OUTPUTTYPE" val="PNG"/>
  <p:tag name="IGUANATEXVERSION" val="161"/>
  <p:tag name="LATEXADDIN" val="\documentclass{article}&#10;\usepackage{amsmath}&#10;\pagestyle{empty}&#10;\begin{document}&#10;&#10;\begin{equation*}&#10;    \begin{aligned}&#10;        \min_U &amp; \quad J(x^0, U) = \sum_{i=0}^{N-1} l(x^i, u^i) + l_f(x^N) \\&#10;        \text{s.t.} &amp; \quad x^{i+1} = F(x^i, u^i), \quad \;\; i = 0, \ldots, N-1&#10;    \end{aligned}&#10;\end{equation*}&#10;&#10;&#10;\end{document}"/>
  <p:tag name="IGUANATEXSIZE" val="20"/>
  <p:tag name="IGUANATEXCURSOR" val="311"/>
  <p:tag name="TRANSPARENCY" val="Vero"/>
  <p:tag name="LATEXENGINEID" val="0"/>
  <p:tag name="TEMPFOLDER" val="c:\temp\"/>
  <p:tag name="LATEXFORMHEIGHT" val="320"/>
  <p:tag name="LATEXFORMWIDTH" val="385"/>
  <p:tag name="LATEXFORMWRAP" val="Vero"/>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447,694"/>
  <p:tag name="OUTPUTTYPE" val="PNG"/>
  <p:tag name="IGUANATEXVERSION" val="161"/>
  <p:tag name="LATEXADDIN" val="\documentclass{article}&#10;\usepackage{amsmath}&#10;\usepackage{amsfonts}&#10;\pagestyle{empty}&#10;\begin{document}&#10;&#10;\begin{itemize}&#10;\item $T \in \mathbb{R}$&#10;\end{itemize}&#10;&#10;&#10;\end{document}"/>
  <p:tag name="IGUANATEXSIZE" val="20"/>
  <p:tag name="IGUANATEXCURSOR" val="127"/>
  <p:tag name="TRANSPARENCY" val="Vero"/>
  <p:tag name="LATEXENGINEID" val="0"/>
  <p:tag name="TEMPFOLDER" val="c:\temp\"/>
  <p:tag name="LATEXFORMHEIGHT" val="320"/>
  <p:tag name="LATEXFORMWIDTH" val="385"/>
  <p:tag name="LATEXFORMWRAP" val="Vero"/>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49,1938"/>
  <p:tag name="ORIGINALWIDTH" val="3223,097"/>
  <p:tag name="OUTPUTTYPE" val="PNG"/>
  <p:tag name="IGUANATEXVERSION" val="161"/>
  <p:tag name="LATEXADDIN" val="\documentclass{article}&#10;\usepackage{amsmath}&#10;\pagestyle{empty}&#10;\begin{document}&#10;&#10;\begin{equation*}&#10;    V^i(x^i) = \min_{U^i} \left\{ J(x^i, U^i) \right\} = \min_{U^i} \left\{ \sum_{j=i}^{N-1} l(x^j, u^j) + l_f(x^N) \right\},&#10;\end{equation*}&#10;&#10;&#10;\end{document}"/>
  <p:tag name="IGUANATEXSIZE" val="20"/>
  <p:tag name="IGUANATEXCURSOR" val="224"/>
  <p:tag name="TRANSPARENCY" val="Vero"/>
  <p:tag name="LATEXENGINEID" val="0"/>
  <p:tag name="TEMPFOLDER" val="c:\temp\"/>
  <p:tag name="LATEXFORMHEIGHT" val="320"/>
  <p:tag name="LATEXFORMWIDTH" val="385"/>
  <p:tag name="LATEXFORMWRAP" val="Vero"/>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968,129"/>
  <p:tag name="OUTPUTTYPE" val="PNG"/>
  <p:tag name="IGUANATEXVERSION" val="161"/>
  <p:tag name="LATEXADDIN" val="\documentclass{article}&#10;\usepackage{amsmath}&#10;\pagestyle{empty}&#10;\begin{document}&#10;&#10;&#10;\begin{equation*}&#10;    V^N(x^N) = l_f(x^N) \label{eq:vf_N}&#10;\end{equation*}&#10;&#10;\end{document}"/>
  <p:tag name="IGUANATEXSIZE" val="20"/>
  <p:tag name="IGUANATEXCURSOR" val="123"/>
  <p:tag name="TRANSPARENCY" val="Vero"/>
  <p:tag name="LATEXENGINEID" val="0"/>
  <p:tag name="TEMPFOLDER" val="c:\temp\"/>
  <p:tag name="LATEXFORMHEIGHT" val="320"/>
  <p:tag name="LATEXFORMWIDTH" val="385"/>
  <p:tag name="LATEXFORMWRAP" val="Vero"/>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76,228"/>
  <p:tag name="ORIGINALWIDTH" val="2793,401"/>
  <p:tag name="OUTPUTTYPE" val="PNG"/>
  <p:tag name="IGUANATEXVERSION" val="161"/>
  <p:tag name="LATEXADDIN" val="\documentclass{article}&#10;\usepackage{amsmath}&#10;\pagestyle{empty}&#10;\begin{document}&#10;&#10;\begin{equation*}&#10;    V(x) = \min_{u} \left\{ l(x, u) + V^\prime(F(x, u)) \right\} = \min_{u} \left\{Q(x, u)\right\}&#10;\end{equation*}&#10;&#10;&#10;\end{document}"/>
  <p:tag name="IGUANATEXSIZE" val="20"/>
  <p:tag name="IGUANATEXCURSOR" val="197"/>
  <p:tag name="TRANSPARENCY" val="Vero"/>
  <p:tag name="LATEXENGINEID" val="0"/>
  <p:tag name="TEMPFOLDER" val="c:\temp\"/>
  <p:tag name="LATEXFORMHEIGHT" val="320"/>
  <p:tag name="LATEXFORMWIDTH" val="385"/>
  <p:tag name="LATEXFORMWRAP" val="Vero"/>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28,459"/>
  <p:tag name="ORIGINALWIDTH" val="5001,125"/>
  <p:tag name="OUTPUTTYPE" val="PNG"/>
  <p:tag name="IGUANATEXVERSION" val="161"/>
  <p:tag name="LATEXADDIN" val="\documentclass{article}&#10;\usepackage{amsmath}&#10;\pagestyle{empty}&#10;\begin{document}&#10;&#10;\begin{gather*}\label{eq:qfun_taylor}&#10;    Q(\overline{x}+\delta x, \overline{u}+\delta u) \approx Q(\overline{x}, \overline{u}) + Q_x^\top(\overline{x}, \overline{u}) \delta x\;&#10;    +\;Q_u^\top(\overline{x}, \overline{u}) \delta u + \frac{1}{2} \begin{bmatrix} \delta x \\ \delta u \end{bmatrix}^\top \begin{bmatrix}Q_{xx} &amp; Q_{xu} \\ Q_{ux}  &amp; Q_{uu} \end{bmatrix}(\overline{x}, \overline{u}) \begin{bmatrix} \delta x \\ \delta u \end{bmatrix}&#10;\end{gather*}&#10;&#10;&#10;\end{document}"/>
  <p:tag name="IGUANATEXSIZE" val="20"/>
  <p:tag name="IGUANATEXCURSOR" val="525"/>
  <p:tag name="TRANSPARENCY" val="Vero"/>
  <p:tag name="LATEXENGINEID" val="0"/>
  <p:tag name="TEMPFOLDER" val="c:\temp\"/>
  <p:tag name="LATEXFORMHEIGHT" val="320"/>
  <p:tag name="LATEXFORMWIDTH" val="385"/>
  <p:tag name="LATEXFORMWRAP" val="Vero"/>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4,9532"/>
  <p:tag name="OUTPUTTYPE" val="PNG"/>
  <p:tag name="IGUANATEXVERSION" val="161"/>
  <p:tag name="LATEXADDIN" val="\documentclass{article}&#10;\usepackage{amsmath}&#10;\pagestyle{empty}&#10;\begin{document}&#10;&#10;$Q(x, u)$&#10;&#10;&#10;\end{document}"/>
  <p:tag name="IGUANATEXSIZE" val="20"/>
  <p:tag name="IGUANATEXCURSOR" val="90"/>
  <p:tag name="TRANSPARENCY" val="Vero"/>
  <p:tag name="LATEXENGINEID" val="0"/>
  <p:tag name="TEMPFOLDER" val="c:\temp\"/>
  <p:tag name="LATEXFORMHEIGHT" val="320"/>
  <p:tag name="LATEXFORMWIDTH" val="385"/>
  <p:tag name="LATEXFORMWRAP" val="Vero"/>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21,072"/>
  <p:tag name="OUTPUTTYPE" val="PNG"/>
  <p:tag name="IGUANATEXVERSION" val="161"/>
  <p:tag name="LATEXADDIN" val="\documentclass{article}&#10;\usepackage{amsmath}&#10;\pagestyle{empty}&#10;\begin{document}&#10;&#10;$\ddot{q} = f_1(q, \dot{q}, t) + f_2(q, \dot{q}, t)u$&#10;&#10;&#10;\end{document}"/>
  <p:tag name="IGUANATEXSIZE" val="20"/>
  <p:tag name="IGUANATEXCURSOR" val="133"/>
  <p:tag name="TRANSPARENCY" val="Vero"/>
  <p:tag name="LATEXENGINEID" val="0"/>
  <p:tag name="TEMPFOLDER" val="c:\temp\"/>
  <p:tag name="LATEXFORMHEIGHT" val="320"/>
  <p:tag name="LATEXFORMWIDTH" val="385"/>
  <p:tag name="LATEXFORMWRAP" val="Vero"/>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69,9662"/>
  <p:tag name="OUTPUTTYPE" val="PNG"/>
  <p:tag name="IGUANATEXVERSION" val="161"/>
  <p:tag name="LATEXADDIN" val="\documentclass{article}&#10;\usepackage{amsmath}&#10;\pagestyle{empty}&#10;\begin{document}&#10;&#10;$(\overline{x}, \overline{u})$&#10;&#10;&#10;\end{document}"/>
  <p:tag name="IGUANATEXSIZE" val="20"/>
  <p:tag name="IGUANATEXCURSOR" val="92"/>
  <p:tag name="TRANSPARENCY" val="Vero"/>
  <p:tag name="LATEXENGINEID" val="0"/>
  <p:tag name="TEMPFOLDER" val="c:\temp\"/>
  <p:tag name="LATEXFORMHEIGHT" val="320"/>
  <p:tag name="LATEXFORMWIDTH" val="385"/>
  <p:tag name="LATEXFORMWRAP" val="Vero"/>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917,1354"/>
  <p:tag name="OUTPUTTYPE" val="PNG"/>
  <p:tag name="IGUANATEXVERSION" val="161"/>
  <p:tag name="LATEXADDIN" val="\documentclass{article}&#10;\usepackage{amsmath}&#10;\pagestyle{empty}&#10;\begin{document}&#10;$Q_x = l_x + V^{\prime\top}_x F_x$&#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926,1343"/>
  <p:tag name="OUTPUTTYPE" val="PNG"/>
  <p:tag name="IGUANATEXVERSION" val="161"/>
  <p:tag name="LATEXADDIN" val="\documentclass{article}&#10;\usepackage{amsmath}&#10;\pagestyle{empty}&#10;\begin{document}&#10;&#10;$Q_u = l_u + V^{\prime\top}_x F_u$&#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76,79"/>
  <p:tag name="OUTPUTTYPE" val="PNG"/>
  <p:tag name="IGUANATEXVERSION" val="161"/>
  <p:tag name="LATEXADDIN" val="\documentclass{article}&#10;\usepackage{amsmath}&#10;\pagestyle{empty}&#10;\begin{document}&#10;&#10;$Q_{xx} = l_{xx} + F_x^\top V^\prime_{xx} F_x + V^\prime_x F_{xx}$&#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94,788"/>
  <p:tag name="OUTPUTTYPE" val="PNG"/>
  <p:tag name="IGUANATEXVERSION" val="161"/>
  <p:tag name="LATEXADDIN" val="\documentclass{article}&#10;\usepackage{amsmath}&#10;\pagestyle{empty}&#10;\begin{document}&#10;&#10;$Q_{uu} = l_{uu} + F_u^\top V^\prime_{xx} F_u + V^\prime_x F_{uu}$&#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688,039"/>
  <p:tag name="OUTPUTTYPE" val="PNG"/>
  <p:tag name="IGUANATEXVERSION" val="161"/>
  <p:tag name="LATEXADDIN" val="\documentclass{article}&#10;\usepackage{amsmath}&#10;\pagestyle{empty}&#10;\begin{document}&#10;&#10;$Q_{xu} = l_{xu} + F_x^\top V^\prime_{xx} F_u + V^\prime_x F_{xu}$&#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9,7188"/>
  <p:tag name="OUTPUTTYPE" val="PNG"/>
  <p:tag name="IGUANATEXVERSION" val="161"/>
  <p:tag name="LATEXADDIN" val="\documentclass{article}&#10;\usepackage{amsmath}&#10;\pagestyle{empty}&#10;\begin{document}&#10;&#10;$V(x)$&#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75,74055"/>
  <p:tag name="ORIGINALWIDTH" val="71,2411"/>
  <p:tag name="OUTPUTTYPE" val="PNG"/>
  <p:tag name="IGUANATEXVERSION" val="161"/>
  <p:tag name="LATEXADDIN" val="\documentclass{article}&#10;\usepackage{amsmath}&#10;\pagestyle{empty}&#10;\begin{document}&#10;&#10;$\overline{x}$&#10;&#10;&#10;\end{document}"/>
  <p:tag name="IGUANATEXSIZE" val="20"/>
  <p:tag name="IGUANATEXCURSOR" val="82"/>
  <p:tag name="TRANSPARENCY" val="Vero"/>
  <p:tag name="LATEXENGINEID" val="0"/>
  <p:tag name="TEMPFOLDER" val="c:\temp\"/>
  <p:tag name="LATEXFORMHEIGHT" val="320"/>
  <p:tag name="LATEXFORMWIDTH" val="385"/>
  <p:tag name="LATEXFORMWRAP" val="Vero"/>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2547,431"/>
  <p:tag name="OUTPUTTYPE" val="PNG"/>
  <p:tag name="IGUANATEXVERSION" val="161"/>
  <p:tag name="LATEXADDIN" val="\documentclass{article}&#10;\usepackage{amsmath}&#10;\pagestyle{empty}&#10;\begin{document}&#10;&#10;$V(\overline{x} + \delta x) \approx V(\overline{x}) + V_x^\top(\overline{x}) \delta x + \frac{1}{2} \delta x^\top V_{xx}(\overline{x}) \delta x$&#10;&#10;&#10;\end{document}"/>
  <p:tag name="IGUANATEXSIZE" val="20"/>
  <p:tag name="IGUANATEXCURSOR" val="225"/>
  <p:tag name="TRANSPARENCY" val="Vero"/>
  <p:tag name="LATEXENGINEID" val="0"/>
  <p:tag name="TEMPFOLDER" val="c:\temp\"/>
  <p:tag name="LATEXFORMHEIGHT" val="320"/>
  <p:tag name="LATEXFORMWIDTH" val="385"/>
  <p:tag name="LATEXFORMWRAP" val="Vero"/>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92,613"/>
  <p:tag name="OUTPUTTYPE" val="PNG"/>
  <p:tag name="IGUANATEXVERSION" val="161"/>
  <p:tag name="LATEXADDIN" val="\documentclass{article}&#10;\usepackage{amsmath}&#10;\pagestyle{empty}&#10;\begin{document}&#10;$V_x = Q_x - K^\top Q_{uu} k$&#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06,7116"/>
  <p:tag name="OUTPUTTYPE" val="PNG"/>
  <p:tag name="IGUANATEXVERSION" val="161"/>
  <p:tag name="LATEXADDIN" val="\documentclass{article}&#10;\usepackage{amsmath}&#10;\pagestyle{empty}&#10;\begin{document}&#10;&#10;$u \in \mathcal{U}$&#10;&#10;&#10;\end{document}"/>
  <p:tag name="IGUANATEXSIZE" val="20"/>
  <p:tag name="IGUANATEXCURSOR" val="99"/>
  <p:tag name="TRANSPARENCY" val="Vero"/>
  <p:tag name="LATEXENGINEID" val="0"/>
  <p:tag name="TEMPFOLDER" val="c:\temp\"/>
  <p:tag name="LATEXFORMHEIGHT" val="320"/>
  <p:tag name="LATEXFORMWIDTH" val="385"/>
  <p:tag name="LATEXFORMWRAP" val="Vero"/>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253,093"/>
  <p:tag name="OUTPUTTYPE" val="PNG"/>
  <p:tag name="IGUANATEXVERSION" val="161"/>
  <p:tag name="LATEXADDIN" val="\documentclass{article}&#10;\usepackage{amsmath}&#10;\pagestyle{empty}&#10;\begin{document}&#10;&#10;$V_{xx} = Q_{xx} - K^\top Q_{uu} K$&#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174,7282"/>
  <p:tag name="OUTPUTTYPE" val="PNG"/>
  <p:tag name="IGUANATEXVERSION" val="161"/>
  <p:tag name="LATEXADDIN" val="\documentclass{article}&#10;\usepackage{amsmath}&#10;\pagestyle{empty}&#10;\begin{document}&#10;&#10;$\delta u^\star$&#10;&#10;&#10;\end{document}"/>
  <p:tag name="IGUANATEXSIZE" val="20"/>
  <p:tag name="IGUANATEXCURSOR" val="97"/>
  <p:tag name="TRANSPARENCY" val="Vero"/>
  <p:tag name="LATEXENGINEID" val="0"/>
  <p:tag name="TEMPFOLDER" val="c:\temp\"/>
  <p:tag name="LATEXFORMHEIGHT" val="320"/>
  <p:tag name="LATEXFORMWIDTH" val="385"/>
  <p:tag name="LATEXFORMWRAP" val="Vero"/>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x^0$&#10;&#10;&#10;\end{document}"/>
  <p:tag name="IGUANATEXSIZE" val="20"/>
  <p:tag name="IGUANATEXCURSOR" val="84"/>
  <p:tag name="TRANSPARENCY" val="Vero"/>
  <p:tag name="LATEXENGINEID" val="0"/>
  <p:tag name="TEMPFOLDER" val="c:\temp\"/>
  <p:tag name="LATEXFORMHEIGHT" val="320"/>
  <p:tag name="LATEXFORMWIDTH" val="385"/>
  <p:tag name="LATEXFORMWRAP" val="Vero"/>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u^0$&#10;&#10;&#10;\end{document}"/>
  <p:tag name="IGUANATEXSIZE" val="20"/>
  <p:tag name="IGUANATEXCURSOR" val="84"/>
  <p:tag name="TRANSPARENCY" val="Vero"/>
  <p:tag name="LATEXENGINEID" val="0"/>
  <p:tag name="TEMPFOLDER" val="c:\temp\"/>
  <p:tag name="LATEXFORMHEIGHT" val="320"/>
  <p:tag name="LATEXFORMWIDTH" val="385"/>
  <p:tag name="LATEXFORMWRAP" val="Vero"/>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x^1$&#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u^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x^{N-1}$&#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u^{N-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2,9696"/>
  <p:tag name="OUTPUTTYPE" val="PNG"/>
  <p:tag name="IGUANATEXVERSION" val="161"/>
  <p:tag name="LATEXADDIN" val="\documentclass{article}&#10;\usepackage{amsmath}&#10;\pagestyle{empty}&#10;\begin{document}&#10;&#10;$q^{\star}(t)$&#10;&#10;&#10;\end{document}"/>
  <p:tag name="IGUANATEXSIZE" val="20"/>
  <p:tag name="IGUANATEXCURSOR" val="91"/>
  <p:tag name="TRANSPARENCY" val="Vero"/>
  <p:tag name="LATEXENGINEID" val="0"/>
  <p:tag name="TEMPFOLDER" val="c:\temp\"/>
  <p:tag name="LATEXFORMHEIGHT" val="320"/>
  <p:tag name="LATEXFORMWIDTH" val="385"/>
  <p:tag name="LATEXFORMWRAP" val="Vero"/>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52,2309"/>
  <p:tag name="OUTPUTTYPE" val="PNG"/>
  <p:tag name="IGUANATEXVERSION" val="161"/>
  <p:tag name="LATEXADDIN" val="\documentclass{article}&#10;\usepackage{amsmath}&#10;\pagestyle{empty}&#10;\begin{document}&#10;&#10;$x^N$&#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74394"/>
  <p:tag name="OUTPUTTYPE" val="PNG"/>
  <p:tag name="IGUANATEXVERSION" val="161"/>
  <p:tag name="LATEXADDIN" val="\documentclass{article}&#10;\usepackage{amsmath}&#10;\pagestyle{empty}&#10;\begin{document}&#10;&#10;&#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4,4731"/>
  <p:tag name="OUTPUTTYPE" val="PNG"/>
  <p:tag name="IGUANATEXVERSION" val="161"/>
  <p:tag name="LATEXADDIN" val="\documentclass{article}&#10;\usepackage{amsmath}&#10;\pagestyle{empty}&#10;\begin{document}&#10;&#10;&#10;$X_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91,2261"/>
  <p:tag name="OUTPUTTYPE" val="PNG"/>
  <p:tag name="IGUANATEXVERSION" val="161"/>
  <p:tag name="LATEXADDIN" val="\documentclass{article}&#10;\usepackage{amsmath}&#10;\pagestyle{empty}&#10;\begin{document}&#10;&#10;$U_0:$&#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196,1"/>
  <p:tag name="OUTPUTTYPE" val="PNG"/>
  <p:tag name="IGUANATEXVERSION" val="161"/>
  <p:tag name="LATEXADDIN" val="\documentclass{article}&#10;\usepackage{amsmath}&#10;\pagestyle{empty}&#10;\begin{document}&#10;&#10;&#10;\begin{equation*}&#10;    x^{i+1} = x^i + T f(x^i, u^i) \label{eq:dyn}&#10;\end{equation*}&#10;&#10;\end{document}"/>
  <p:tag name="IGUANATEXSIZE" val="20"/>
  <p:tag name="IGUANATEXCURSOR" val="114"/>
  <p:tag name="TRANSPARENCY" val="Vero"/>
  <p:tag name="LATEXENGINEID" val="0"/>
  <p:tag name="TEMPFOLDER" val="c:\temp\"/>
  <p:tag name="LATEXFORMHEIGHT" val="320"/>
  <p:tag name="LATEXFORMWIDTH" val="385"/>
  <p:tag name="LATEXFORMWRAP" val="Vero"/>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437,9453"/>
  <p:tag name="OUTPUTTYPE" val="PNG"/>
  <p:tag name="IGUANATEXVERSION" val="161"/>
  <p:tag name="LATEXADDIN" val="\documentclass{article}&#10;\usepackage{amsmath}&#10;\pagestyle{empty}&#10;\begin{document}&#10;&#10;$V^N(x^N)$&#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530,9336"/>
  <p:tag name="OUTPUTTYPE" val="PNG"/>
  <p:tag name="IGUANATEXVERSION" val="161"/>
  <p:tag name="LATEXADDIN" val="\documentclass{article}&#10;\usepackage{amsmath}&#10;\pagestyle{empty}&#10;\begin{document}&#10;&#10;$(k, K)^{N-1}$&#10;&#10;&#10;\end{document}"/>
  <p:tag name="IGUANATEXSIZE" val="20"/>
  <p:tag name="IGUANATEXCURSOR" val="94"/>
  <p:tag name="TRANSPARENCY" val="Vero"/>
  <p:tag name="LATEXENGINEID" val="0"/>
  <p:tag name="TEMPFOLDER" val="c:\temp\"/>
  <p:tag name="LATEXFORMHEIGHT" val="320"/>
  <p:tag name="LATEXFORMWIDTH" val="385"/>
  <p:tag name="LATEXFORMWRAP" val="Vero"/>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74394"/>
  <p:tag name="OUTPUTTYPE" val="PNG"/>
  <p:tag name="IGUANATEXVERSION" val="161"/>
  <p:tag name="LATEXADDIN" val="\documentclass{article}&#10;\usepackage{amsmath}&#10;\pagestyle{empty}&#10;\begin{document}&#10;&#10;&#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376,4529"/>
  <p:tag name="OUTPUTTYPE" val="PNG"/>
  <p:tag name="IGUANATEXVERSION" val="161"/>
  <p:tag name="LATEXADDIN" val="\documentclass{article}&#10;\usepackage{amsmath}&#10;\pagestyle{empty}&#10;\begin{document}&#10;&#10;$(x_i, x_f)$&#10;&#10;&#10;\end{document}"/>
  <p:tag name="IGUANATEXSIZE" val="20"/>
  <p:tag name="IGUANATEXCURSOR" val="92"/>
  <p:tag name="TRANSPARENCY" val="Vero"/>
  <p:tag name="LATEXENGINEID" val="0"/>
  <p:tag name="TEMPFOLDER" val="c:\temp\"/>
  <p:tag name="LATEXFORMHEIGHT" val="320"/>
  <p:tag name="LATEXFORMWIDTH" val="385"/>
  <p:tag name="LATEXFORMWRAP" val="Vero"/>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x^0$&#10;&#10;&#10;\end{document}"/>
  <p:tag name="IGUANATEXSIZE" val="20"/>
  <p:tag name="IGUANATEXCURSOR" val="84"/>
  <p:tag name="TRANSPARENCY" val="Vero"/>
  <p:tag name="LATEXENGINEID" val="0"/>
  <p:tag name="TEMPFOLDER" val="c:\temp\"/>
  <p:tag name="LATEXFORMHEIGHT" val="320"/>
  <p:tag name="LATEXFORMWIDTH" val="385"/>
  <p:tag name="LATEXFORMWRAP" val="Vero"/>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u^0$&#10;&#10;&#10;\end{document}"/>
  <p:tag name="IGUANATEXSIZE" val="20"/>
  <p:tag name="IGUANATEXCURSOR" val="84"/>
  <p:tag name="TRANSPARENCY" val="Vero"/>
  <p:tag name="LATEXENGINEID" val="0"/>
  <p:tag name="TEMPFOLDER" val="c:\temp\"/>
  <p:tag name="LATEXFORMHEIGHT" val="320"/>
  <p:tag name="LATEXFORMWIDTH" val="385"/>
  <p:tag name="LATEXFORMWRAP" val="Vero"/>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x^1$&#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u^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x^{N-1}$&#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u^{N-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52,2309"/>
  <p:tag name="OUTPUTTYPE" val="PNG"/>
  <p:tag name="IGUANATEXVERSION" val="161"/>
  <p:tag name="LATEXADDIN" val="\documentclass{article}&#10;\usepackage{amsmath}&#10;\pagestyle{empty}&#10;\begin{document}&#10;&#10;$x^N$&#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74394"/>
  <p:tag name="OUTPUTTYPE" val="PNG"/>
  <p:tag name="IGUANATEXVERSION" val="161"/>
  <p:tag name="LATEXADDIN" val="\documentclass{article}&#10;\usepackage{amsmath}&#10;\pagestyle{empty}&#10;\begin{document}&#10;&#10;&#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2,9696"/>
  <p:tag name="OUTPUTTYPE" val="PNG"/>
  <p:tag name="IGUANATEXVERSION" val="161"/>
  <p:tag name="LATEXADDIN" val="\documentclass{article}&#10;\usepackage{amsmath}&#10;\pagestyle{empty}&#10;\begin{document}&#10;&#10;$q^{\star}(t)$&#10;&#10;&#10;\end{document}"/>
  <p:tag name="IGUANATEXSIZE" val="20"/>
  <p:tag name="IGUANATEXCURSOR" val="91"/>
  <p:tag name="TRANSPARENCY" val="Vero"/>
  <p:tag name="LATEXENGINEID" val="0"/>
  <p:tag name="TEMPFOLDER" val="c:\temp\"/>
  <p:tag name="LATEXFORMHEIGHT" val="320"/>
  <p:tag name="LATEXFORMWIDTH" val="385"/>
  <p:tag name="LATEXFORMWRAP" val="Vero"/>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214,4731"/>
  <p:tag name="OUTPUTTYPE" val="PNG"/>
  <p:tag name="IGUANATEXVERSION" val="161"/>
  <p:tag name="LATEXADDIN" val="\documentclass{article}&#10;\usepackage{amsmath}&#10;\pagestyle{empty}&#10;\begin{document}&#10;&#10;&#10;$X_1:$&#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91,2261"/>
  <p:tag name="OUTPUTTYPE" val="PNG"/>
  <p:tag name="IGUANATEXVERSION" val="161"/>
  <p:tag name="LATEXADDIN" val="\documentclass{article}&#10;\usepackage{amsmath}&#10;\pagestyle{empty}&#10;\begin{document}&#10;&#10;$U_1:$&#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60,7049"/>
  <p:tag name="OUTPUTTYPE" val="PNG"/>
  <p:tag name="IGUANATEXVERSION" val="161"/>
  <p:tag name="LATEXADDIN" val="\documentclass{article}&#10;\usepackage{amsmath}&#10;\pagestyle{empty}&#10;\begin{document}&#10;&#10;$V^0(x^0)$&#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60,7049"/>
  <p:tag name="OUTPUTTYPE" val="PNG"/>
  <p:tag name="IGUANATEXVERSION" val="161"/>
  <p:tag name="LATEXADDIN" val="\documentclass{article}&#10;\usepackage{amsmath}&#10;\pagestyle{empty}&#10;\begin{document}&#10;&#10;$V^1(x^1)$&#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368,9539"/>
  <p:tag name="OUTPUTTYPE" val="PNG"/>
  <p:tag name="IGUANATEXVERSION" val="161"/>
  <p:tag name="LATEXADDIN" val="\documentclass{article}&#10;\usepackage{amsmath}&#10;\pagestyle{empty}&#10;\begin{document}&#10;&#10;$(k, K)^0$&#10;&#10;&#10;\end{document}"/>
  <p:tag name="IGUANATEXSIZE" val="20"/>
  <p:tag name="IGUANATEXCURSOR" val="90"/>
  <p:tag name="TRANSPARENCY" val="Vero"/>
  <p:tag name="LATEXENGINEID" val="0"/>
  <p:tag name="TEMPFOLDER" val="c:\temp\"/>
  <p:tag name="LATEXFORMHEIGHT" val="320"/>
  <p:tag name="LATEXFORMWIDTH" val="385"/>
  <p:tag name="LATEXFORMWRAP" val="Vero"/>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812,8984"/>
  <p:tag name="OUTPUTTYPE" val="PNG"/>
  <p:tag name="IGUANATEXVERSION" val="161"/>
  <p:tag name="LATEXADDIN" val="\documentclass{article}&#10;\usepackage{amsmath}&#10;\pagestyle{empty}&#10;\begin{document}&#10;&#10;$K = -Q_{uu}^{-1}Q_{ux}$&#10;&#10;&#10;\end{document}"/>
  <p:tag name="IGUANATEXSIZE" val="20"/>
  <p:tag name="IGUANATEXCURSOR" val="82"/>
  <p:tag name="TRANSPARENCY" val="Vero"/>
  <p:tag name="LATEXENGINEID" val="0"/>
  <p:tag name="TEMPFOLDER" val="c:\temp\"/>
  <p:tag name="LATEXFORMHEIGHT" val="320"/>
  <p:tag name="LATEXFORMWIDTH" val="385"/>
  <p:tag name="LATEXFORMWRAP" val="Vero"/>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710,1613"/>
  <p:tag name="OUTPUTTYPE" val="PNG"/>
  <p:tag name="IGUANATEXVERSION" val="161"/>
  <p:tag name="LATEXADDIN" val="\documentclass{article}&#10;\usepackage{amsmath}&#10;\pagestyle{empty}&#10;\begin{document}&#10;&#10;$k = -Q_{uu}^{-1}Q_{u}$&#10;&#10;&#10;\end{document}"/>
  <p:tag name="IGUANATEXSIZE" val="20"/>
  <p:tag name="IGUANATEXCURSOR" val="102"/>
  <p:tag name="TRANSPARENCY" val="Vero"/>
  <p:tag name="LATEXENGINEID" val="0"/>
  <p:tag name="TEMPFOLDER" val="c:\temp\"/>
  <p:tag name="LATEXFORMHEIGHT" val="320"/>
  <p:tag name="LATEXFORMWIDTH" val="385"/>
  <p:tag name="LATEXFORMWRAP" val="Vero"/>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1421,072"/>
  <p:tag name="OUTPUTTYPE" val="PNG"/>
  <p:tag name="IGUANATEXVERSION" val="161"/>
  <p:tag name="LATEXADDIN" val="\documentclass{article}&#10;\usepackage{amsmath}&#10;\pagestyle{empty}&#10;\begin{document}&#10;&#10;$u^i = \overline{u}^i + k^i + K^i (x^i - \overline{x}^i)$&#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205,4743"/>
  <p:tag name="OUTPUTTYPE" val="PNG"/>
  <p:tag name="IGUANATEXVERSION" val="161"/>
  <p:tag name="LATEXADDIN" val="\documentclass{article}&#10;\usepackage{amsmath}&#10;\pagestyle{empty}&#10;\begin{document}&#10;&#10;$Q_{uu}$&#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23,9595"/>
  <p:tag name="OUTPUTTYPE" val="PNG"/>
  <p:tag name="IGUANATEXVERSION" val="161"/>
  <p:tag name="LATEXADDIN" val="\documentclass{article}&#10;\usepackage{amsmath}&#10;\pagestyle{empty}&#10;\begin{document}&#10;&#10;$u(x, t)$&#10;&#10;&#10;\end{document}"/>
  <p:tag name="IGUANATEXSIZE" val="20"/>
  <p:tag name="IGUANATEXCURSOR" val="89"/>
  <p:tag name="TRANSPARENCY" val="Vero"/>
  <p:tag name="LATEXENGINEID" val="0"/>
  <p:tag name="TEMPFOLDER" val="c:\temp\"/>
  <p:tag name="LATEXFORMHEIGHT" val="320"/>
  <p:tag name="LATEXFORMWIDTH" val="385"/>
  <p:tag name="LATEXFORMWRAP" val="Vero"/>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893,8882"/>
  <p:tag name="OUTPUTTYPE" val="PNG"/>
  <p:tag name="IGUANATEXVERSION" val="161"/>
  <p:tag name="LATEXADDIN" val="\documentclass{article}&#10;\usepackage{amsmath}&#10;\pagestyle{empty}&#10;\begin{document}&#10;&#10;$\tilde{Q}_{uu} = Q_{uu} + \mu I$&#10;&#10;&#10;\end{document}"/>
  <p:tag name="IGUANATEXSIZE" val="20"/>
  <p:tag name="IGUANATEXCURSOR" val="114"/>
  <p:tag name="TRANSPARENCY" val="Vero"/>
  <p:tag name="LATEXENGINEID" val="0"/>
  <p:tag name="TEMPFOLDER" val="c:\temp\"/>
  <p:tag name="LATEXFORMHEIGHT" val="320"/>
  <p:tag name="LATEXFORMWIDTH" val="385"/>
  <p:tag name="LATEXFORMWRAP" val="Vero"/>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OUTPUTTYPE" val="PNG"/>
  <p:tag name="IGUANATEXVERSION" val="161"/>
  <p:tag name="LATEXADDIN" val="\documentclass{article}&#10;\usepackage{amsmath}&#10;\pagestyle{empty}&#10;\begin{document}&#10;&#10;$\alpha$&#10;&#10;&#10;\end{document}"/>
  <p:tag name="IGUANATEXSIZE" val="20"/>
  <p:tag name="IGUANATEXCURSOR" val="88"/>
  <p:tag name="TRANSPARENCY" val="Vero"/>
  <p:tag name="LATEXENGINEID" val="0"/>
  <p:tag name="TEMPFOLDER" val="c:\temp\"/>
  <p:tag name="LATEXFORMHEIGHT" val="320"/>
  <p:tag name="LATEXFORMWIDTH" val="385"/>
  <p:tag name="LATEXFORMWRAP" val="Vero"/>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52,344"/>
  <p:tag name="OUTPUTTYPE" val="PNG"/>
  <p:tag name="IGUANATEXVERSION" val="161"/>
  <p:tag name="LATEXADDIN" val="\documentclass{article}&#10;\usepackage{amsmath}&#10;\pagestyle{empty}&#10;\begin{document}&#10;&#10;$u = \overline{u} + \alpha k + K (x - \overline{x})$&#10;&#10;&#10;\end{document}"/>
  <p:tag name="IGUANATEXSIZE" val="20"/>
  <p:tag name="IGUANATEXCURSOR" val="131"/>
  <p:tag name="TRANSPARENCY" val="Vero"/>
  <p:tag name="LATEXENGINEID" val="0"/>
  <p:tag name="TEMPFOLDER" val="c:\temp\"/>
  <p:tag name="LATEXFORMHEIGHT" val="320"/>
  <p:tag name="LATEXFORMWIDTH" val="385"/>
  <p:tag name="LATEXFORMWRAP" val="Vero"/>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1929,509"/>
  <p:tag name="OUTPUTTYPE" val="PNG"/>
  <p:tag name="IGUANATEXVERSION" val="161"/>
  <p:tag name="LATEXADDIN" val="\documentclass{article}&#10;\usepackage{amsmath}&#10;\pagestyle{empty}&#10;\begin{document}&#10;&#10;$\mathcal{N}\mathcal{C}(u) =\min\{\max\{u, u_{\text{min}}\}, u_{\text{max}}\};$&#10;&#10;&#10;\end{document}"/>
  <p:tag name="IGUANATEXSIZE" val="20"/>
  <p:tag name="IGUANATEXCURSOR" val="159"/>
  <p:tag name="TRANSPARENCY" val="Vero"/>
  <p:tag name="LATEXENGINEID" val="0"/>
  <p:tag name="TEMPFOLDER" val="c:\temp\"/>
  <p:tag name="LATEXFORMHEIGHT" val="320"/>
  <p:tag name="LATEXFORMWIDTH" val="385"/>
  <p:tag name="LATEXFORMWRAP" val="Vero"/>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63,4795"/>
  <p:tag name="ORIGINALWIDTH" val="2482,19"/>
  <p:tag name="OUTPUTTYPE" val="PNG"/>
  <p:tag name="IGUANATEXVERSION" val="161"/>
  <p:tag name="LATEXADDIN" val="\documentclass{article}&#10;\usepackage{amsmath}&#10;\pagestyle{empty}&#10;\begin{document}&#10;&#10;$\mathcal{S}(u) = \frac{u_{\text{max}} - u_{\text{min}}}{2} \tanh\frac{2\,u}{u_{\text{max}} - u_{\text{min}}} + \frac{u_{\text{max}} + u_{\text{min}}}{2};$&#10;&#10;&#10;\end{document}"/>
  <p:tag name="IGUANATEXSIZE" val="20"/>
  <p:tag name="IGUANATEXCURSOR" val="82"/>
  <p:tag name="TRANSPARENCY" val="Vero"/>
  <p:tag name="LATEXENGINEID" val="0"/>
  <p:tag name="TEMPFOLDER" val="c:\temp\"/>
  <p:tag name="LATEXFORMHEIGHT" val="320"/>
  <p:tag name="LATEXFORMWIDTH" val="385"/>
  <p:tag name="LATEXFORMWRAP" val="Vero"/>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477,6903"/>
  <p:tag name="ORIGINALWIDTH" val="1947,506"/>
  <p:tag name="OUTPUTTYPE" val="PNG"/>
  <p:tag name="IGUANATEXVERSION" val="161"/>
  <p:tag name="LATEXADDIN" val="\documentclass{article}&#10;\usepackage{amsmath}&#10;\pagestyle{empty}&#10;\begin{document}&#10;&#10;\begin{equation*}&#10;    \begin{aligned}&#10;        k = \text{arg}\min_{\delta u} &amp; \left\{Q_u ^\top \delta u + \frac{1}{2} \delta u^\top Q_{uu} \delta u \right\}\\&#10;        \text{s.t.} \;&amp; \;\,u_{\text{min}} \leq \overline{u} + \delta u \leq u_{\text{max}},&#10;    \end{aligned} \label{eq:k_qp}&#10;\end{equation*}&#10;&#10;&#10;\end{document}"/>
  <p:tag name="IGUANATEXSIZE" val="20"/>
  <p:tag name="IGUANATEXCURSOR" val="381"/>
  <p:tag name="TRANSPARENCY" val="Vero"/>
  <p:tag name="LATEXENGINEID" val="0"/>
  <p:tag name="TEMPFOLDER" val="c:\temp\"/>
  <p:tag name="LATEXFORMHEIGHT" val="320"/>
  <p:tag name="LATEXFORMWIDTH" val="385"/>
  <p:tag name="LATEXFORMWRAP" val="Vero"/>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839,895"/>
  <p:tag name="OUTPUTTYPE" val="PNG"/>
  <p:tag name="IGUANATEXVERSION" val="161"/>
  <p:tag name="LATEXADDIN" val="\documentclass{article}&#10;\usepackage{amsmath}&#10;\pagestyle{empty}&#10;\begin{document}&#10;&#10;\begin{equation*}&#10;    K = -Q_{uu}^f Q_{ux}; \label{eq:K_qp}&#10;\end{equation*} &#10;&#10;&#10;\end{document}"/>
  <p:tag name="IGUANATEXSIZE" val="20"/>
  <p:tag name="IGUANATEXCURSOR" val="155"/>
  <p:tag name="TRANSPARENCY" val="Vero"/>
  <p:tag name="LATEXENGINEID" val="0"/>
  <p:tag name="TEMPFOLDER" val="c:\temp\"/>
  <p:tag name="LATEXFORMHEIGHT" val="320"/>
  <p:tag name="LATEXFORMWIDTH" val="385"/>
  <p:tag name="LATEXFORMWRAP" val="Vero"/>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968,129"/>
  <p:tag name="OUTPUTTYPE" val="PNG"/>
  <p:tag name="IGUANATEXVERSION" val="161"/>
  <p:tag name="LATEXADDIN" val="\documentclass{article}&#10;\usepackage{amsmath}&#10;\pagestyle{empty}&#10;\begin{document}&#10;&#10;&#10;$Q_{uu} = Q_{uu}^f + Q_{uu}^c$&#10;&#10;\end{document}"/>
  <p:tag name="IGUANATEXSIZE" val="20"/>
  <p:tag name="IGUANATEXCURSOR" val="112"/>
  <p:tag name="TRANSPARENCY" val="Vero"/>
  <p:tag name="LATEXENGINEID" val="0"/>
  <p:tag name="TEMPFOLDER" val="c:\temp\"/>
  <p:tag name="LATEXFORMHEIGHT" val="320"/>
  <p:tag name="LATEXFORMWIDTH" val="385"/>
  <p:tag name="LATEXFORMWRAP" val="Vero"/>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90,364"/>
  <p:tag name="OUTPUTTYPE" val="PNG"/>
  <p:tag name="IGUANATEXVERSION" val="161"/>
  <p:tag name="LATEXADDIN" val="\documentclass{article}&#10;\usepackage{amsmath}&#10;\pagestyle{empty}&#10;\begin{document}&#10;&#10;$u \in \mathcal{U} = [u_{\text{min}}, u_{\text{max}}]$&#10;&#10;&#10;\end{document}"/>
  <p:tag name="IGUANATEXSIZE" val="20"/>
  <p:tag name="IGUANATEXCURSOR" val="134"/>
  <p:tag name="TRANSPARENCY" val="Vero"/>
  <p:tag name="LATEXENGINEID" val="0"/>
  <p:tag name="TEMPFOLDER" val="c:\temp\"/>
  <p:tag name="LATEXFORMHEIGHT" val="320"/>
  <p:tag name="LATEXFORMWIDTH" val="385"/>
  <p:tag name="LATEXFORMWRAP" val="Vero"/>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53,24331"/>
  <p:tag name="OUTPUTTYPE" val="PNG"/>
  <p:tag name="IGUANATEXVERSION" val="161"/>
  <p:tag name="LATEXADDIN" val="\documentclass{article}&#10;\usepackage{amsmath}&#10;\pagestyle{empty}&#10;\begin{document}&#10;&#10;$0$&#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38,1702"/>
  <p:tag name="OUTPUTTYPE" val="PNG"/>
  <p:tag name="IGUANATEXVERSION" val="161"/>
  <p:tag name="LATEXADDIN" val="\documentclass{article}&#10;\usepackage{amsmath}&#10;\pagestyle{empty}&#10;\begin{document}&#10;&#10;$q(t) \to q^{\star}(t)$&#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u^{N-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2,4859"/>
  <p:tag name="OUTPUTTYPE" val="PNG"/>
  <p:tag name="IGUANATEXVERSION" val="161"/>
  <p:tag name="LATEXADDIN" val="\documentclass{article}&#10;\usepackage{amsmath}&#10;\pagestyle{empty}&#10;\begin{document}&#10;&#10;$u^2$&#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52,2309"/>
  <p:tag name="OUTPUTTYPE" val="PNG"/>
  <p:tag name="IGUANATEXVERSION" val="161"/>
  <p:tag name="LATEXADDIN" val="\documentclass{article}&#10;\usepackage{amsmath}&#10;\pagestyle{empty}&#10;\begin{document}&#10;&#10;$u^{N}$&#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52,2309"/>
  <p:tag name="OUTPUTTYPE" val="PNG"/>
  <p:tag name="IGUANATEXVERSION" val="161"/>
  <p:tag name="LATEXADDIN" val="\documentclass{article}&#10;\usepackage{amsmath}&#10;\pagestyle{empty}&#10;\begin{document}&#10;&#10;$u^{N}$&#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u^1$&#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u^1$&#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2,4859"/>
  <p:tag name="OUTPUTTYPE" val="PNG"/>
  <p:tag name="IGUANATEXVERSION" val="161"/>
  <p:tag name="LATEXADDIN" val="\documentclass{article}&#10;\usepackage{amsmath}&#10;\pagestyle{empty}&#10;\begin{document}&#10;&#10;$u^2$&#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52,2309"/>
  <p:tag name="OUTPUTTYPE" val="PNG"/>
  <p:tag name="IGUANATEXVERSION" val="161"/>
  <p:tag name="LATEXADDIN" val="\documentclass{article}&#10;\usepackage{amsmath}&#10;\pagestyle{empty}&#10;\begin{document}&#10;&#10;$u^{N}$&#10;&#10;&#10;\end{document}"/>
  <p:tag name="IGUANATEXSIZE" val="20"/>
  <p:tag name="IGUANATEXCURSOR" val="86"/>
  <p:tag name="TRANSPARENCY" val="Vero"/>
  <p:tag name="LATEXENGINEID" val="0"/>
  <p:tag name="TEMPFOLDER" val="c:\temp\"/>
  <p:tag name="LATEXFORMHEIGHT" val="320"/>
  <p:tag name="LATEXFORMWIDTH" val="385"/>
  <p:tag name="LATEXFORMWRAP" val="Vero"/>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03,4871"/>
  <p:tag name="OUTPUTTYPE" val="PNG"/>
  <p:tag name="IGUANATEXVERSION" val="161"/>
  <p:tag name="LATEXADDIN" val="\documentclass{article}&#10;\usepackage{amsmath}&#10;\pagestyle{empty}&#10;\begin{document}&#10;&#10;$q^{\star}$&#10;&#10;&#10;\end{document}"/>
  <p:tag name="IGUANATEXSIZE" val="20"/>
  <p:tag name="IGUANATEXCURSOR" val="91"/>
  <p:tag name="TRANSPARENCY" val="Vero"/>
  <p:tag name="LATEXENGINEID" val="0"/>
  <p:tag name="TEMPFOLDER" val="c:\temp\"/>
  <p:tag name="LATEXFORMHEIGHT" val="320"/>
  <p:tag name="LATEXFORMWIDTH" val="385"/>
  <p:tag name="LATEXFORMWRAP" val="Vero"/>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x^0$&#10;&#10;&#10;\end{document}"/>
  <p:tag name="IGUANATEXSIZE" val="20"/>
  <p:tag name="IGUANATEXCURSOR" val="84"/>
  <p:tag name="TRANSPARENCY" val="Vero"/>
  <p:tag name="LATEXENGINEID" val="0"/>
  <p:tag name="TEMPFOLDER" val="c:\temp\"/>
  <p:tag name="LATEXFORMHEIGHT" val="320"/>
  <p:tag name="LATEXFORMWIDTH" val="385"/>
  <p:tag name="LATEXFORMWRAP" val="Vero"/>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x^1$&#10;&#10;&#10;\end{document}"/>
  <p:tag name="IGUANATEXSIZE" val="20"/>
  <p:tag name="IGUANATEXCURSOR" val="85"/>
  <p:tag name="TRANSPARENCY" val="Vero"/>
  <p:tag name="LATEXENGINEID" val="0"/>
  <p:tag name="TEMPFOLDER" val="c:\temp\"/>
  <p:tag name="LATEXFORMHEIGHT" val="320"/>
  <p:tag name="LATEXFORMWIDTH" val="385"/>
  <p:tag name="LATEXFORMWRAP" val="Vero"/>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3,2358"/>
  <p:tag name="OUTPUTTYPE" val="PNG"/>
  <p:tag name="IGUANATEXVERSION" val="161"/>
  <p:tag name="LATEXADDIN" val="\documentclass{article}&#10;\usepackage{amsmath}&#10;\pagestyle{empty}&#10;\begin{document}&#10;&#10;$u^0$&#10;&#10;&#10;\end{document}"/>
  <p:tag name="IGUANATEXSIZE" val="20"/>
  <p:tag name="IGUANATEXCURSOR" val="84"/>
  <p:tag name="TRANSPARENCY" val="Vero"/>
  <p:tag name="LATEXENGINEID" val="0"/>
  <p:tag name="TEMPFOLDER" val="c:\temp\"/>
  <p:tag name="LATEXFORMHEIGHT" val="320"/>
  <p:tag name="LATEXFORMWIDTH" val="385"/>
  <p:tag name="LATEXFORMWRAP" val="Vero"/>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u^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u^{N-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09,4863"/>
  <p:tag name="OUTPUTTYPE" val="PNG"/>
  <p:tag name="IGUANATEXVERSION" val="161"/>
  <p:tag name="LATEXADDIN" val="\documentclass{article}&#10;\usepackage{amsmath}&#10;\pagestyle{empty}&#10;\begin{document}&#10;&#10;$u^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124,4844"/>
  <p:tag name="OUTPUTTYPE" val="PNG"/>
  <p:tag name="IGUANATEXVERSION" val="161"/>
  <p:tag name="LATEXADDIN" val="\documentclass{article}&#10;\usepackage{amsmath}&#10;\pagestyle{empty}&#10;\begin{document}&#10;&#10;$\dots$&#10;&#10;&#10;\end{document}"/>
  <p:tag name="IGUANATEXSIZE" val="20"/>
  <p:tag name="IGUANATEXCURSOR" val="87"/>
  <p:tag name="TRANSPARENCY" val="Vero"/>
  <p:tag name="LATEXENGINEID" val="0"/>
  <p:tag name="TEMPFOLDER" val="c:\temp\"/>
  <p:tag name="LATEXFORMHEIGHT" val="320"/>
  <p:tag name="LATEXFORMWIDTH" val="385"/>
  <p:tag name="LATEXFORMWRAP" val="Vero"/>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75,9655"/>
  <p:tag name="OUTPUTTYPE" val="PNG"/>
  <p:tag name="IGUANATEXVERSION" val="161"/>
  <p:tag name="LATEXADDIN" val="\documentclass{article}&#10;\usepackage{amsmath}&#10;\pagestyle{empty}&#10;\begin{document}&#10;&#10;$u^{N-1}$&#10;&#10;&#10;\end{document}"/>
  <p:tag name="IGUANATEXSIZE" val="20"/>
  <p:tag name="IGUANATEXCURSOR" val="83"/>
  <p:tag name="TRANSPARENCY" val="Vero"/>
  <p:tag name="LATEXENGINEID" val="0"/>
  <p:tag name="TEMPFOLDER" val="c:\temp\"/>
  <p:tag name="LATEXFORMHEIGHT" val="320"/>
  <p:tag name="LATEXFORMWIDTH" val="385"/>
  <p:tag name="LATEXFORMWRAP" val="Vero"/>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53,24331"/>
  <p:tag name="OUTPUTTYPE" val="PNG"/>
  <p:tag name="IGUANATEXVERSION" val="161"/>
  <p:tag name="LATEXADDIN" val="\documentclass{article}&#10;\usepackage{amsmath}&#10;\pagestyle{empty}&#10;\begin{document}&#10;&#10;$0$&#10;&#10;&#10;\end{document}"/>
  <p:tag name="IGUANATEXSIZE" val="20"/>
  <p:tag name="IGUANATEXCURSOR" val="82"/>
  <p:tag name="TRANSPARENCY" val="Vero"/>
  <p:tag name="LATEXENGINEID" val="0"/>
  <p:tag name="TEMPFOLDER" val="c:\temp\"/>
  <p:tag name="LATEXFORMHEIGHT" val="320"/>
  <p:tag name="LATEXFORMWIDTH" val="385"/>
  <p:tag name="LATEXFORMWRAP" val="Vero"/>
  <p:tag name="BITMAPVECTOR" val="0"/>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18895</TotalTime>
  <Words>2787</Words>
  <Application>Microsoft Office PowerPoint</Application>
  <PresentationFormat>Widescreen</PresentationFormat>
  <Paragraphs>258</Paragraphs>
  <Slides>28</Slides>
  <Notes>23</Notes>
  <HiddenSlides>0</HiddenSlides>
  <MMClips>8</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Aptos</vt:lpstr>
      <vt:lpstr>Aptos Display</vt:lpstr>
      <vt:lpstr>Arial</vt:lpstr>
      <vt:lpstr>Cambria Math</vt:lpstr>
      <vt:lpstr>Frutiger</vt:lpstr>
      <vt:lpstr>Tema di Office</vt:lpstr>
      <vt:lpstr>Presentazione standard di PowerPoint</vt:lpstr>
      <vt:lpstr>Table of Contents 1 Introduction</vt:lpstr>
      <vt:lpstr>Underactuated robots 1 Introduction</vt:lpstr>
      <vt:lpstr>Objective 1 Introduction</vt:lpstr>
      <vt:lpstr>Table of Contents 2 Differential dynamic programming</vt:lpstr>
      <vt:lpstr>Optimal control problem 2 Differential dynamic programming</vt:lpstr>
      <vt:lpstr>Local dynamic programming 2 Differential dynamic programming</vt:lpstr>
      <vt:lpstr>Quadratic approximation 2 Differential dynamic programming</vt:lpstr>
      <vt:lpstr>Backward and forward sweeps 2 Differential dynamic programming</vt:lpstr>
      <vt:lpstr>Regularization 2 Differential dynamic programming</vt:lpstr>
      <vt:lpstr>Table of Contents 3 Optimal controller</vt:lpstr>
      <vt:lpstr>Hard input constraints 3 Optimal controller</vt:lpstr>
      <vt:lpstr>Receding-horizon control 3 Optimal controller</vt:lpstr>
      <vt:lpstr>Implementation 3 Optimal controller</vt:lpstr>
      <vt:lpstr>Table of Contents 4 Control of underactuated robots</vt:lpstr>
      <vt:lpstr>Mathematical model &amp; control objective 4 Control of underactuated robots</vt:lpstr>
      <vt:lpstr>Control strategy tailoring 4 Control of underactuated robots</vt:lpstr>
      <vt:lpstr>Simulations (Pendubot) 4 Control of underactuated robots</vt:lpstr>
      <vt:lpstr>Simulations (Pendubot) 4 Control of underactuated robots</vt:lpstr>
      <vt:lpstr>Simulations (Pendubot) 4 Control of underactuated robots</vt:lpstr>
      <vt:lpstr>Simulations (Pendubot) 4 Control of underactuated robots</vt:lpstr>
      <vt:lpstr>Simulations (Acrobot) 4 Control of underactuated robots</vt:lpstr>
      <vt:lpstr>Simulations (Acrobot) 4 Control of underactuated robots</vt:lpstr>
      <vt:lpstr>Simulations (Acrobot) 4 Control of underactuated robots</vt:lpstr>
      <vt:lpstr>Simulations (Acrobot) 4 Control of underactuated robots</vt:lpstr>
      <vt:lpstr>Table of Contents 5 Conclusion</vt:lpstr>
      <vt:lpstr>Summarizing 4 Conclusion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HH39829</dc:creator>
  <cp:lastModifiedBy>HH39829</cp:lastModifiedBy>
  <cp:revision>104</cp:revision>
  <dcterms:created xsi:type="dcterms:W3CDTF">2024-04-15T13:32:00Z</dcterms:created>
  <dcterms:modified xsi:type="dcterms:W3CDTF">2024-10-07T13:14:21Z</dcterms:modified>
</cp:coreProperties>
</file>